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4"/>
  </p:notesMasterIdLst>
  <p:sldIdLst>
    <p:sldId id="256" r:id="rId2"/>
    <p:sldId id="301" r:id="rId3"/>
    <p:sldId id="391" r:id="rId4"/>
    <p:sldId id="302" r:id="rId5"/>
    <p:sldId id="392" r:id="rId6"/>
    <p:sldId id="393" r:id="rId7"/>
    <p:sldId id="395" r:id="rId8"/>
    <p:sldId id="394" r:id="rId9"/>
    <p:sldId id="333" r:id="rId10"/>
    <p:sldId id="397" r:id="rId11"/>
    <p:sldId id="398" r:id="rId12"/>
    <p:sldId id="399" r:id="rId13"/>
    <p:sldId id="344" r:id="rId14"/>
    <p:sldId id="401" r:id="rId15"/>
    <p:sldId id="403" r:id="rId16"/>
    <p:sldId id="407" r:id="rId17"/>
    <p:sldId id="405" r:id="rId18"/>
    <p:sldId id="408" r:id="rId19"/>
    <p:sldId id="352" r:id="rId20"/>
    <p:sldId id="353" r:id="rId21"/>
    <p:sldId id="380" r:id="rId22"/>
    <p:sldId id="366" r:id="rId23"/>
    <p:sldId id="363" r:id="rId24"/>
    <p:sldId id="364" r:id="rId25"/>
    <p:sldId id="365" r:id="rId26"/>
    <p:sldId id="409" r:id="rId27"/>
    <p:sldId id="410" r:id="rId28"/>
    <p:sldId id="411" r:id="rId29"/>
    <p:sldId id="382" r:id="rId30"/>
    <p:sldId id="383" r:id="rId31"/>
    <p:sldId id="384" r:id="rId32"/>
    <p:sldId id="386" r:id="rId33"/>
    <p:sldId id="387" r:id="rId34"/>
    <p:sldId id="385" r:id="rId35"/>
    <p:sldId id="388" r:id="rId36"/>
    <p:sldId id="390" r:id="rId37"/>
    <p:sldId id="412" r:id="rId38"/>
    <p:sldId id="413" r:id="rId39"/>
    <p:sldId id="375" r:id="rId40"/>
    <p:sldId id="377" r:id="rId41"/>
    <p:sldId id="299" r:id="rId42"/>
    <p:sldId id="41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524" autoAdjust="0"/>
    <p:restoredTop sz="90955" autoAdjust="0"/>
  </p:normalViewPr>
  <p:slideViewPr>
    <p:cSldViewPr snapToGrid="0">
      <p:cViewPr varScale="1">
        <p:scale>
          <a:sx n="39" d="100"/>
          <a:sy n="39" d="100"/>
        </p:scale>
        <p:origin x="72" y="110"/>
      </p:cViewPr>
      <p:guideLst/>
    </p:cSldViewPr>
  </p:slideViewPr>
  <p:outlineViewPr>
    <p:cViewPr>
      <p:scale>
        <a:sx n="33" d="100"/>
        <a:sy n="33" d="100"/>
      </p:scale>
      <p:origin x="0" y="-222"/>
    </p:cViewPr>
  </p:outlin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9598A-A572-4FD1-B763-A04B05940EDD}"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5B7B3-3472-49E0-A811-DB17C912A535}" type="slidenum">
              <a:rPr lang="en-US" smtClean="0"/>
              <a:t>‹#›</a:t>
            </a:fld>
            <a:endParaRPr lang="en-US"/>
          </a:p>
        </p:txBody>
      </p:sp>
    </p:spTree>
    <p:extLst>
      <p:ext uri="{BB962C8B-B14F-4D97-AF65-F5344CB8AC3E}">
        <p14:creationId xmlns:p14="http://schemas.microsoft.com/office/powerpoint/2010/main" val="74060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1</a:t>
            </a:fld>
            <a:endParaRPr lang="en-US"/>
          </a:p>
        </p:txBody>
      </p:sp>
    </p:spTree>
    <p:extLst>
      <p:ext uri="{BB962C8B-B14F-4D97-AF65-F5344CB8AC3E}">
        <p14:creationId xmlns:p14="http://schemas.microsoft.com/office/powerpoint/2010/main" val="1055326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25</a:t>
            </a:fld>
            <a:endParaRPr lang="en-US"/>
          </a:p>
        </p:txBody>
      </p:sp>
    </p:spTree>
    <p:extLst>
      <p:ext uri="{BB962C8B-B14F-4D97-AF65-F5344CB8AC3E}">
        <p14:creationId xmlns:p14="http://schemas.microsoft.com/office/powerpoint/2010/main" val="366217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30</a:t>
            </a:fld>
            <a:endParaRPr lang="en-US"/>
          </a:p>
        </p:txBody>
      </p:sp>
    </p:spTree>
    <p:extLst>
      <p:ext uri="{BB962C8B-B14F-4D97-AF65-F5344CB8AC3E}">
        <p14:creationId xmlns:p14="http://schemas.microsoft.com/office/powerpoint/2010/main" val="3475603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31</a:t>
            </a:fld>
            <a:endParaRPr lang="en-US"/>
          </a:p>
        </p:txBody>
      </p:sp>
    </p:spTree>
    <p:extLst>
      <p:ext uri="{BB962C8B-B14F-4D97-AF65-F5344CB8AC3E}">
        <p14:creationId xmlns:p14="http://schemas.microsoft.com/office/powerpoint/2010/main" val="670291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32</a:t>
            </a:fld>
            <a:endParaRPr lang="en-US"/>
          </a:p>
        </p:txBody>
      </p:sp>
    </p:spTree>
    <p:extLst>
      <p:ext uri="{BB962C8B-B14F-4D97-AF65-F5344CB8AC3E}">
        <p14:creationId xmlns:p14="http://schemas.microsoft.com/office/powerpoint/2010/main" val="191354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33</a:t>
            </a:fld>
            <a:endParaRPr lang="en-US"/>
          </a:p>
        </p:txBody>
      </p:sp>
    </p:spTree>
    <p:extLst>
      <p:ext uri="{BB962C8B-B14F-4D97-AF65-F5344CB8AC3E}">
        <p14:creationId xmlns:p14="http://schemas.microsoft.com/office/powerpoint/2010/main" val="1462004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34</a:t>
            </a:fld>
            <a:endParaRPr lang="en-US"/>
          </a:p>
        </p:txBody>
      </p:sp>
    </p:spTree>
    <p:extLst>
      <p:ext uri="{BB962C8B-B14F-4D97-AF65-F5344CB8AC3E}">
        <p14:creationId xmlns:p14="http://schemas.microsoft.com/office/powerpoint/2010/main" val="33779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35</a:t>
            </a:fld>
            <a:endParaRPr lang="en-US"/>
          </a:p>
        </p:txBody>
      </p:sp>
    </p:spTree>
    <p:extLst>
      <p:ext uri="{BB962C8B-B14F-4D97-AF65-F5344CB8AC3E}">
        <p14:creationId xmlns:p14="http://schemas.microsoft.com/office/powerpoint/2010/main" val="2567508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36</a:t>
            </a:fld>
            <a:endParaRPr lang="en-US"/>
          </a:p>
        </p:txBody>
      </p:sp>
    </p:spTree>
    <p:extLst>
      <p:ext uri="{BB962C8B-B14F-4D97-AF65-F5344CB8AC3E}">
        <p14:creationId xmlns:p14="http://schemas.microsoft.com/office/powerpoint/2010/main" val="135044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CD05B7B3-3472-49E0-A811-DB17C912A535}" type="slidenum">
              <a:rPr lang="en-US" smtClean="0"/>
              <a:t>2</a:t>
            </a:fld>
            <a:endParaRPr lang="en-US"/>
          </a:p>
        </p:txBody>
      </p:sp>
    </p:spTree>
    <p:extLst>
      <p:ext uri="{BB962C8B-B14F-4D97-AF65-F5344CB8AC3E}">
        <p14:creationId xmlns:p14="http://schemas.microsoft.com/office/powerpoint/2010/main" val="183622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Login now up at the top bar</a:t>
            </a:r>
          </a:p>
          <a:p>
            <a:pPr marL="171450" indent="-171450">
              <a:buFontTx/>
              <a:buChar char="-"/>
            </a:pPr>
            <a:r>
              <a:rPr lang="en-US" dirty="0"/>
              <a:t>Options if you have forgotten. You can always call us. </a:t>
            </a:r>
          </a:p>
          <a:p>
            <a:endParaRPr lang="en-US" dirty="0"/>
          </a:p>
        </p:txBody>
      </p:sp>
      <p:sp>
        <p:nvSpPr>
          <p:cNvPr id="4" name="Slide Number Placeholder 3"/>
          <p:cNvSpPr>
            <a:spLocks noGrp="1"/>
          </p:cNvSpPr>
          <p:nvPr>
            <p:ph type="sldNum" sz="quarter" idx="10"/>
          </p:nvPr>
        </p:nvSpPr>
        <p:spPr/>
        <p:txBody>
          <a:bodyPr/>
          <a:lstStyle/>
          <a:p>
            <a:fld id="{CD05B7B3-3472-49E0-A811-DB17C912A535}" type="slidenum">
              <a:rPr lang="en-US" smtClean="0"/>
              <a:t>4</a:t>
            </a:fld>
            <a:endParaRPr lang="en-US"/>
          </a:p>
        </p:txBody>
      </p:sp>
    </p:spTree>
    <p:extLst>
      <p:ext uri="{BB962C8B-B14F-4D97-AF65-F5344CB8AC3E}">
        <p14:creationId xmlns:p14="http://schemas.microsoft.com/office/powerpoint/2010/main" val="197118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Select Operating Support for Type of , unless you are a School Grassroots partner.  In that case, select Art Instruction or School Residency.</a:t>
            </a:r>
          </a:p>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11</a:t>
            </a:fld>
            <a:endParaRPr lang="en-US"/>
          </a:p>
        </p:txBody>
      </p:sp>
    </p:spTree>
    <p:extLst>
      <p:ext uri="{BB962C8B-B14F-4D97-AF65-F5344CB8AC3E}">
        <p14:creationId xmlns:p14="http://schemas.microsoft.com/office/powerpoint/2010/main" val="263831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Multidisciplinary</a:t>
            </a:r>
          </a:p>
        </p:txBody>
      </p:sp>
      <p:sp>
        <p:nvSpPr>
          <p:cNvPr id="4" name="Slide Number Placeholder 3"/>
          <p:cNvSpPr>
            <a:spLocks noGrp="1"/>
          </p:cNvSpPr>
          <p:nvPr>
            <p:ph type="sldNum" sz="quarter" idx="5"/>
          </p:nvPr>
        </p:nvSpPr>
        <p:spPr/>
        <p:txBody>
          <a:bodyPr/>
          <a:lstStyle/>
          <a:p>
            <a:fld id="{CD05B7B3-3472-49E0-A811-DB17C912A535}" type="slidenum">
              <a:rPr lang="en-US" smtClean="0"/>
              <a:t>12</a:t>
            </a:fld>
            <a:endParaRPr lang="en-US"/>
          </a:p>
        </p:txBody>
      </p:sp>
    </p:spTree>
    <p:extLst>
      <p:ext uri="{BB962C8B-B14F-4D97-AF65-F5344CB8AC3E}">
        <p14:creationId xmlns:p14="http://schemas.microsoft.com/office/powerpoint/2010/main" val="135246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Project Contact Information: </a:t>
            </a:r>
          </a:p>
          <a:p>
            <a:r>
              <a:rPr lang="en-US" dirty="0"/>
              <a:t>-	This is who will receive the contract upon receiving the grant! If you put a different email from the one in your profile, it will override the profile contact and your comprehensive, bulk contract (not just Grassroots) will be emailed to this email. Make note that if you don’t want that to happen, leave it blank. </a:t>
            </a:r>
          </a:p>
          <a:p>
            <a:r>
              <a:rPr lang="en-US" dirty="0"/>
              <a:t>-	If you do happen to have a fiscal agent, you must fill this out with their information so that the fiscal agent receives the paperwork. Do not put any email in here that you don’t want getting all of your contracts from the N.C. Arts Council. </a:t>
            </a:r>
          </a:p>
          <a:p>
            <a:r>
              <a:rPr lang="en-US" dirty="0"/>
              <a:t>-	If you’re a fiscal agent filling this out for someone else, when you do their PCP App, this is where you put your information. </a:t>
            </a:r>
          </a:p>
          <a:p>
            <a:endParaRPr lang="en-US" dirty="0"/>
          </a:p>
        </p:txBody>
      </p:sp>
      <p:sp>
        <p:nvSpPr>
          <p:cNvPr id="4" name="Slide Number Placeholder 3"/>
          <p:cNvSpPr>
            <a:spLocks noGrp="1"/>
          </p:cNvSpPr>
          <p:nvPr>
            <p:ph type="sldNum" sz="quarter" idx="10"/>
          </p:nvPr>
        </p:nvSpPr>
        <p:spPr/>
        <p:txBody>
          <a:bodyPr/>
          <a:lstStyle/>
          <a:p>
            <a:fld id="{CD05B7B3-3472-49E0-A811-DB17C912A535}" type="slidenum">
              <a:rPr lang="en-US" smtClean="0"/>
              <a:t>13</a:t>
            </a:fld>
            <a:endParaRPr lang="en-US"/>
          </a:p>
        </p:txBody>
      </p:sp>
    </p:spTree>
    <p:extLst>
      <p:ext uri="{BB962C8B-B14F-4D97-AF65-F5344CB8AC3E}">
        <p14:creationId xmlns:p14="http://schemas.microsoft.com/office/powerpoint/2010/main" val="122629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21</a:t>
            </a:fld>
            <a:endParaRPr lang="en-US"/>
          </a:p>
        </p:txBody>
      </p:sp>
    </p:spTree>
    <p:extLst>
      <p:ext uri="{BB962C8B-B14F-4D97-AF65-F5344CB8AC3E}">
        <p14:creationId xmlns:p14="http://schemas.microsoft.com/office/powerpoint/2010/main" val="48040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23</a:t>
            </a:fld>
            <a:endParaRPr lang="en-US"/>
          </a:p>
        </p:txBody>
      </p:sp>
    </p:spTree>
    <p:extLst>
      <p:ext uri="{BB962C8B-B14F-4D97-AF65-F5344CB8AC3E}">
        <p14:creationId xmlns:p14="http://schemas.microsoft.com/office/powerpoint/2010/main" val="3245994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05B7B3-3472-49E0-A811-DB17C912A535}" type="slidenum">
              <a:rPr lang="en-US" smtClean="0"/>
              <a:t>24</a:t>
            </a:fld>
            <a:endParaRPr lang="en-US"/>
          </a:p>
        </p:txBody>
      </p:sp>
    </p:spTree>
    <p:extLst>
      <p:ext uri="{BB962C8B-B14F-4D97-AF65-F5344CB8AC3E}">
        <p14:creationId xmlns:p14="http://schemas.microsoft.com/office/powerpoint/2010/main" val="349845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p:cNvSpPr/>
          <p:nvPr userDrawn="1"/>
        </p:nvSpPr>
        <p:spPr>
          <a:xfrm>
            <a:off x="1524000" y="3504294"/>
            <a:ext cx="9144000" cy="9774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868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6173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473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513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606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5365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8958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838200" y="1706449"/>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825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5867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114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Rectangle 3"/>
          <p:cNvSpPr/>
          <p:nvPr userDrawn="1"/>
        </p:nvSpPr>
        <p:spPr>
          <a:xfrm>
            <a:off x="831850" y="3359700"/>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55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26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7791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7791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838200" y="1722211"/>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648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24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24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839788" y="1577749"/>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6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rt with info">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838200" y="398034"/>
            <a:ext cx="5426336" cy="5143118"/>
          </a:xfrm>
        </p:spPr>
        <p:txBody>
          <a:bodyPr/>
          <a:lstStyle/>
          <a:p>
            <a:r>
              <a:rPr lang="en-US"/>
              <a:t>Click icon to add chart</a:t>
            </a:r>
            <a:endParaRPr lang="en-US" dirty="0"/>
          </a:p>
        </p:txBody>
      </p:sp>
      <p:sp>
        <p:nvSpPr>
          <p:cNvPr id="6" name="Text Placeholder 4"/>
          <p:cNvSpPr>
            <a:spLocks noGrp="1"/>
          </p:cNvSpPr>
          <p:nvPr>
            <p:ph type="body" sz="quarter" idx="3"/>
          </p:nvPr>
        </p:nvSpPr>
        <p:spPr>
          <a:xfrm>
            <a:off x="6264536" y="398034"/>
            <a:ext cx="50908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p:cNvSpPr>
            <a:spLocks noGrp="1"/>
          </p:cNvSpPr>
          <p:nvPr>
            <p:ph sz="quarter" idx="4"/>
          </p:nvPr>
        </p:nvSpPr>
        <p:spPr>
          <a:xfrm>
            <a:off x="6264536" y="1221946"/>
            <a:ext cx="5090852" cy="43074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4906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838200" y="355002"/>
            <a:ext cx="10758544" cy="5186149"/>
          </a:xfrm>
        </p:spPr>
        <p:txBody>
          <a:bodyPr/>
          <a:lstStyle/>
          <a:p>
            <a:r>
              <a:rPr lang="en-US"/>
              <a:t>Click icon to add chart</a:t>
            </a:r>
            <a:endParaRPr lang="en-US" dirty="0"/>
          </a:p>
        </p:txBody>
      </p:sp>
    </p:spTree>
    <p:extLst>
      <p:ext uri="{BB962C8B-B14F-4D97-AF65-F5344CB8AC3E}">
        <p14:creationId xmlns:p14="http://schemas.microsoft.com/office/powerpoint/2010/main" val="2250519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505510" y="365293"/>
            <a:ext cx="9488488" cy="5229225"/>
          </a:xfrm>
        </p:spPr>
        <p:txBody>
          <a:bodyPr/>
          <a:lstStyle/>
          <a:p>
            <a:r>
              <a:rPr lang="en-US"/>
              <a:t>Click icon to add picture</a:t>
            </a:r>
          </a:p>
        </p:txBody>
      </p:sp>
    </p:spTree>
    <p:extLst>
      <p:ext uri="{BB962C8B-B14F-4D97-AF65-F5344CB8AC3E}">
        <p14:creationId xmlns:p14="http://schemas.microsoft.com/office/powerpoint/2010/main" val="343054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13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758905"/>
            <a:ext cx="12192000" cy="1105989"/>
          </a:xfrm>
          <a:prstGeom prst="rect">
            <a:avLst/>
          </a:prstGeom>
        </p:spPr>
      </p:pic>
    </p:spTree>
    <p:extLst>
      <p:ext uri="{BB962C8B-B14F-4D97-AF65-F5344CB8AC3E}">
        <p14:creationId xmlns:p14="http://schemas.microsoft.com/office/powerpoint/2010/main" val="7268574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ncarts.gosmart.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www.ncarts.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32.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hyperlink" Target="mailto:ncac.grantsoffice@ncdcr.gov"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hyperlink" Target="mailto:ncac.grantsoffice@ncdcr.go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leighann.wilder@ncdcr.gov" TargetMode="External"/><Relationship Id="rId2" Type="http://schemas.openxmlformats.org/officeDocument/2006/relationships/hyperlink" Target="mailto:janelle.wienke@ncdcr.gov"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447801"/>
            <a:ext cx="9144000" cy="2087789"/>
          </a:xfrm>
        </p:spPr>
        <p:txBody>
          <a:bodyPr>
            <a:normAutofit/>
          </a:bodyPr>
          <a:lstStyle/>
          <a:p>
            <a:r>
              <a:rPr lang="en-US" sz="4800" dirty="0">
                <a:latin typeface="Corbel" panose="020B0503020204020204" pitchFamily="34" charset="0"/>
              </a:rPr>
              <a:t>Grassroots Arts Program</a:t>
            </a:r>
          </a:p>
        </p:txBody>
      </p:sp>
      <p:sp>
        <p:nvSpPr>
          <p:cNvPr id="3" name="Subtitle 2"/>
          <p:cNvSpPr>
            <a:spLocks noGrp="1"/>
          </p:cNvSpPr>
          <p:nvPr>
            <p:ph type="subTitle" idx="1"/>
          </p:nvPr>
        </p:nvSpPr>
        <p:spPr>
          <a:xfrm>
            <a:off x="1524000" y="3649663"/>
            <a:ext cx="9144000" cy="588962"/>
          </a:xfrm>
        </p:spPr>
        <p:txBody>
          <a:bodyPr>
            <a:normAutofit/>
          </a:bodyPr>
          <a:lstStyle/>
          <a:p>
            <a:r>
              <a:rPr lang="en-US" sz="2800" dirty="0">
                <a:latin typeface="Corbel" panose="020B0503020204020204" pitchFamily="34" charset="0"/>
              </a:rPr>
              <a:t>Final Report Webinar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52011"/>
            <a:ext cx="12192000" cy="1105989"/>
          </a:xfrm>
          <a:prstGeom prst="rect">
            <a:avLst/>
          </a:prstGeom>
        </p:spPr>
      </p:pic>
      <p:sp>
        <p:nvSpPr>
          <p:cNvPr id="7" name="Subtitle 2"/>
          <p:cNvSpPr txBox="1">
            <a:spLocks/>
          </p:cNvSpPr>
          <p:nvPr/>
        </p:nvSpPr>
        <p:spPr>
          <a:xfrm>
            <a:off x="1524000" y="3668486"/>
            <a:ext cx="9144000" cy="588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dirty="0">
              <a:latin typeface="Corbel" panose="020B0503020204020204" pitchFamily="34" charset="0"/>
            </a:endParaRPr>
          </a:p>
        </p:txBody>
      </p:sp>
    </p:spTree>
    <p:extLst>
      <p:ext uri="{BB962C8B-B14F-4D97-AF65-F5344CB8AC3E}">
        <p14:creationId xmlns:p14="http://schemas.microsoft.com/office/powerpoint/2010/main" val="223659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FC3270D-D507-093F-4717-AA0034D967BE}"/>
              </a:ext>
            </a:extLst>
          </p:cNvPr>
          <p:cNvPicPr>
            <a:picLocks noGrp="1" noChangeAspect="1"/>
          </p:cNvPicPr>
          <p:nvPr>
            <p:ph type="pic" sz="quarter" idx="10"/>
          </p:nvPr>
        </p:nvPicPr>
        <p:blipFill rotWithShape="1">
          <a:blip r:embed="rId2"/>
          <a:srcRect t="5911" b="5911"/>
          <a:stretch/>
        </p:blipFill>
        <p:spPr>
          <a:xfrm>
            <a:off x="119271" y="35224"/>
            <a:ext cx="11767930" cy="6822775"/>
          </a:xfrm>
        </p:spPr>
      </p:pic>
    </p:spTree>
    <p:extLst>
      <p:ext uri="{BB962C8B-B14F-4D97-AF65-F5344CB8AC3E}">
        <p14:creationId xmlns:p14="http://schemas.microsoft.com/office/powerpoint/2010/main" val="298329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D79E2-20A7-B78B-3366-0D008401BD4A}"/>
              </a:ext>
            </a:extLst>
          </p:cNvPr>
          <p:cNvPicPr>
            <a:picLocks noChangeAspect="1"/>
          </p:cNvPicPr>
          <p:nvPr/>
        </p:nvPicPr>
        <p:blipFill>
          <a:blip r:embed="rId3"/>
          <a:stretch>
            <a:fillRect/>
          </a:stretch>
        </p:blipFill>
        <p:spPr>
          <a:xfrm>
            <a:off x="404041" y="-4386"/>
            <a:ext cx="11860695" cy="7220063"/>
          </a:xfrm>
          <a:prstGeom prst="rect">
            <a:avLst/>
          </a:prstGeom>
        </p:spPr>
      </p:pic>
      <p:pic>
        <p:nvPicPr>
          <p:cNvPr id="4" name="Picture 3">
            <a:extLst>
              <a:ext uri="{FF2B5EF4-FFF2-40B4-BE49-F238E27FC236}">
                <a16:creationId xmlns:a16="http://schemas.microsoft.com/office/drawing/2014/main" id="{FC11E8C4-5881-F968-8BAB-6E125CA1F72C}"/>
              </a:ext>
            </a:extLst>
          </p:cNvPr>
          <p:cNvPicPr>
            <a:picLocks noChangeAspect="1"/>
          </p:cNvPicPr>
          <p:nvPr/>
        </p:nvPicPr>
        <p:blipFill>
          <a:blip r:embed="rId4"/>
          <a:stretch>
            <a:fillRect/>
          </a:stretch>
        </p:blipFill>
        <p:spPr>
          <a:xfrm>
            <a:off x="6261652" y="2663687"/>
            <a:ext cx="1192695" cy="410817"/>
          </a:xfrm>
          <a:prstGeom prst="rect">
            <a:avLst/>
          </a:prstGeom>
        </p:spPr>
      </p:pic>
      <p:sp>
        <p:nvSpPr>
          <p:cNvPr id="6" name="TextBox 5">
            <a:extLst>
              <a:ext uri="{FF2B5EF4-FFF2-40B4-BE49-F238E27FC236}">
                <a16:creationId xmlns:a16="http://schemas.microsoft.com/office/drawing/2014/main" id="{C162FD01-9676-0B28-9B81-FD65F4146B1F}"/>
              </a:ext>
            </a:extLst>
          </p:cNvPr>
          <p:cNvSpPr txBox="1"/>
          <p:nvPr/>
        </p:nvSpPr>
        <p:spPr>
          <a:xfrm>
            <a:off x="7812533" y="2663687"/>
            <a:ext cx="4094017" cy="646331"/>
          </a:xfrm>
          <a:prstGeom prst="rect">
            <a:avLst/>
          </a:prstGeom>
          <a:noFill/>
          <a:ln>
            <a:solidFill>
              <a:srgbClr val="FF0000"/>
            </a:solidFill>
          </a:ln>
        </p:spPr>
        <p:txBody>
          <a:bodyPr wrap="square" rtlCol="0">
            <a:spAutoFit/>
          </a:bodyPr>
          <a:lstStyle/>
          <a:p>
            <a:r>
              <a:rPr lang="en-US" dirty="0">
                <a:solidFill>
                  <a:srgbClr val="FF0000"/>
                </a:solidFill>
              </a:rPr>
              <a:t>Grassroots School Partners should select Arts Instruction or School Residency.</a:t>
            </a:r>
          </a:p>
        </p:txBody>
      </p:sp>
    </p:spTree>
    <p:extLst>
      <p:ext uri="{BB962C8B-B14F-4D97-AF65-F5344CB8AC3E}">
        <p14:creationId xmlns:p14="http://schemas.microsoft.com/office/powerpoint/2010/main" val="1857643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677F5-755C-5570-41E9-090AF3FF00AC}"/>
              </a:ext>
            </a:extLst>
          </p:cNvPr>
          <p:cNvPicPr>
            <a:picLocks noChangeAspect="1"/>
          </p:cNvPicPr>
          <p:nvPr/>
        </p:nvPicPr>
        <p:blipFill>
          <a:blip r:embed="rId3"/>
          <a:stretch>
            <a:fillRect/>
          </a:stretch>
        </p:blipFill>
        <p:spPr>
          <a:xfrm>
            <a:off x="0" y="0"/>
            <a:ext cx="14484650" cy="6858000"/>
          </a:xfrm>
          <a:prstGeom prst="rect">
            <a:avLst/>
          </a:prstGeom>
        </p:spPr>
      </p:pic>
      <p:pic>
        <p:nvPicPr>
          <p:cNvPr id="4" name="Picture 3">
            <a:extLst>
              <a:ext uri="{FF2B5EF4-FFF2-40B4-BE49-F238E27FC236}">
                <a16:creationId xmlns:a16="http://schemas.microsoft.com/office/drawing/2014/main" id="{831196E3-7C65-779F-DC05-D51D28483AD9}"/>
              </a:ext>
            </a:extLst>
          </p:cNvPr>
          <p:cNvPicPr>
            <a:picLocks noChangeAspect="1"/>
          </p:cNvPicPr>
          <p:nvPr/>
        </p:nvPicPr>
        <p:blipFill>
          <a:blip r:embed="rId4"/>
          <a:stretch>
            <a:fillRect/>
          </a:stretch>
        </p:blipFill>
        <p:spPr>
          <a:xfrm>
            <a:off x="7517618" y="2398645"/>
            <a:ext cx="1500486" cy="424070"/>
          </a:xfrm>
          <a:prstGeom prst="rect">
            <a:avLst/>
          </a:prstGeom>
        </p:spPr>
      </p:pic>
    </p:spTree>
    <p:extLst>
      <p:ext uri="{BB962C8B-B14F-4D97-AF65-F5344CB8AC3E}">
        <p14:creationId xmlns:p14="http://schemas.microsoft.com/office/powerpoint/2010/main" val="2468312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AF9D6C-4F27-406A-A85A-26CB1B1EC0B3}"/>
              </a:ext>
            </a:extLst>
          </p:cNvPr>
          <p:cNvPicPr>
            <a:picLocks noChangeAspect="1"/>
          </p:cNvPicPr>
          <p:nvPr/>
        </p:nvPicPr>
        <p:blipFill rotWithShape="1">
          <a:blip r:embed="rId3">
            <a:extLst>
              <a:ext uri="{28A0092B-C50C-407E-A947-70E740481C1C}">
                <a14:useLocalDpi xmlns:a14="http://schemas.microsoft.com/office/drawing/2010/main" val="0"/>
              </a:ext>
            </a:extLst>
          </a:blip>
          <a:srcRect l="11879" t="40143" r="38484" b="39493"/>
          <a:stretch/>
        </p:blipFill>
        <p:spPr>
          <a:xfrm>
            <a:off x="145774" y="1210153"/>
            <a:ext cx="11926955" cy="3214094"/>
          </a:xfrm>
          <a:prstGeom prst="rect">
            <a:avLst/>
          </a:prstGeom>
        </p:spPr>
      </p:pic>
      <p:pic>
        <p:nvPicPr>
          <p:cNvPr id="5" name="Picture 4">
            <a:extLst>
              <a:ext uri="{FF2B5EF4-FFF2-40B4-BE49-F238E27FC236}">
                <a16:creationId xmlns:a16="http://schemas.microsoft.com/office/drawing/2014/main" id="{246846BF-E37C-4308-AA1A-5C883B75AF8F}"/>
              </a:ext>
            </a:extLst>
          </p:cNvPr>
          <p:cNvPicPr>
            <a:picLocks noChangeAspect="1"/>
          </p:cNvPicPr>
          <p:nvPr/>
        </p:nvPicPr>
        <p:blipFill>
          <a:blip r:embed="rId4"/>
          <a:stretch>
            <a:fillRect/>
          </a:stretch>
        </p:blipFill>
        <p:spPr>
          <a:xfrm rot="10800000">
            <a:off x="9933476" y="2380287"/>
            <a:ext cx="1285536" cy="436913"/>
          </a:xfrm>
          <a:prstGeom prst="rect">
            <a:avLst/>
          </a:prstGeom>
        </p:spPr>
      </p:pic>
    </p:spTree>
    <p:extLst>
      <p:ext uri="{BB962C8B-B14F-4D97-AF65-F5344CB8AC3E}">
        <p14:creationId xmlns:p14="http://schemas.microsoft.com/office/powerpoint/2010/main" val="77899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D56782B-5EBD-230C-002A-A7A23074E9C4}"/>
              </a:ext>
            </a:extLst>
          </p:cNvPr>
          <p:cNvSpPr>
            <a:spLocks noGrp="1"/>
          </p:cNvSpPr>
          <p:nvPr>
            <p:ph type="pic" sz="quarter" idx="10"/>
          </p:nvPr>
        </p:nvSpPr>
        <p:spPr/>
      </p:sp>
      <p:pic>
        <p:nvPicPr>
          <p:cNvPr id="4" name="Picture 3">
            <a:extLst>
              <a:ext uri="{FF2B5EF4-FFF2-40B4-BE49-F238E27FC236}">
                <a16:creationId xmlns:a16="http://schemas.microsoft.com/office/drawing/2014/main" id="{04590AA8-14E0-CA4A-278C-AAB180042432}"/>
              </a:ext>
            </a:extLst>
          </p:cNvPr>
          <p:cNvPicPr>
            <a:picLocks noChangeAspect="1"/>
          </p:cNvPicPr>
          <p:nvPr/>
        </p:nvPicPr>
        <p:blipFill>
          <a:blip r:embed="rId2"/>
          <a:stretch>
            <a:fillRect/>
          </a:stretch>
        </p:blipFill>
        <p:spPr>
          <a:xfrm>
            <a:off x="887896" y="72736"/>
            <a:ext cx="11304104" cy="6866283"/>
          </a:xfrm>
          <a:prstGeom prst="rect">
            <a:avLst/>
          </a:prstGeom>
        </p:spPr>
      </p:pic>
      <p:sp>
        <p:nvSpPr>
          <p:cNvPr id="5" name="TextBox 4">
            <a:extLst>
              <a:ext uri="{FF2B5EF4-FFF2-40B4-BE49-F238E27FC236}">
                <a16:creationId xmlns:a16="http://schemas.microsoft.com/office/drawing/2014/main" id="{973BCE75-1956-3919-FBB5-BDDB88419D07}"/>
              </a:ext>
            </a:extLst>
          </p:cNvPr>
          <p:cNvSpPr txBox="1"/>
          <p:nvPr/>
        </p:nvSpPr>
        <p:spPr>
          <a:xfrm>
            <a:off x="8188036" y="2317174"/>
            <a:ext cx="3325091" cy="646331"/>
          </a:xfrm>
          <a:prstGeom prst="rect">
            <a:avLst/>
          </a:prstGeom>
          <a:noFill/>
          <a:ln>
            <a:solidFill>
              <a:srgbClr val="FF0000"/>
            </a:solidFill>
          </a:ln>
        </p:spPr>
        <p:txBody>
          <a:bodyPr wrap="square" rtlCol="0">
            <a:spAutoFit/>
          </a:bodyPr>
          <a:lstStyle/>
          <a:p>
            <a:r>
              <a:rPr lang="en-US" dirty="0">
                <a:solidFill>
                  <a:srgbClr val="FF0000"/>
                </a:solidFill>
              </a:rPr>
              <a:t>Grassroots School Partners should select Learning </a:t>
            </a:r>
          </a:p>
        </p:txBody>
      </p:sp>
      <p:pic>
        <p:nvPicPr>
          <p:cNvPr id="6" name="Picture 5">
            <a:extLst>
              <a:ext uri="{FF2B5EF4-FFF2-40B4-BE49-F238E27FC236}">
                <a16:creationId xmlns:a16="http://schemas.microsoft.com/office/drawing/2014/main" id="{295F8118-7361-525E-2A9D-79359173F155}"/>
              </a:ext>
            </a:extLst>
          </p:cNvPr>
          <p:cNvPicPr>
            <a:picLocks noChangeAspect="1"/>
          </p:cNvPicPr>
          <p:nvPr/>
        </p:nvPicPr>
        <p:blipFill>
          <a:blip r:embed="rId3"/>
          <a:stretch>
            <a:fillRect/>
          </a:stretch>
        </p:blipFill>
        <p:spPr>
          <a:xfrm rot="10800000" flipH="1">
            <a:off x="8401728" y="3416280"/>
            <a:ext cx="1448853" cy="438950"/>
          </a:xfrm>
          <a:prstGeom prst="rect">
            <a:avLst/>
          </a:prstGeom>
        </p:spPr>
      </p:pic>
    </p:spTree>
    <p:extLst>
      <p:ext uri="{BB962C8B-B14F-4D97-AF65-F5344CB8AC3E}">
        <p14:creationId xmlns:p14="http://schemas.microsoft.com/office/powerpoint/2010/main" val="176915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B05775-EE34-2E50-FF40-B8EF31D5519E}"/>
              </a:ext>
            </a:extLst>
          </p:cNvPr>
          <p:cNvPicPr>
            <a:picLocks noChangeAspect="1"/>
          </p:cNvPicPr>
          <p:nvPr/>
        </p:nvPicPr>
        <p:blipFill>
          <a:blip r:embed="rId2"/>
          <a:stretch>
            <a:fillRect/>
          </a:stretch>
        </p:blipFill>
        <p:spPr>
          <a:xfrm>
            <a:off x="609600" y="0"/>
            <a:ext cx="10972800" cy="6858000"/>
          </a:xfrm>
          <a:prstGeom prst="rect">
            <a:avLst/>
          </a:prstGeom>
        </p:spPr>
      </p:pic>
      <p:sp>
        <p:nvSpPr>
          <p:cNvPr id="4" name="TextBox 3">
            <a:extLst>
              <a:ext uri="{FF2B5EF4-FFF2-40B4-BE49-F238E27FC236}">
                <a16:creationId xmlns:a16="http://schemas.microsoft.com/office/drawing/2014/main" id="{1C622EBC-0A8B-82ED-B84C-6BFCBA3B3577}"/>
              </a:ext>
            </a:extLst>
          </p:cNvPr>
          <p:cNvSpPr txBox="1"/>
          <p:nvPr/>
        </p:nvSpPr>
        <p:spPr>
          <a:xfrm>
            <a:off x="8149636" y="3221181"/>
            <a:ext cx="3062155" cy="923330"/>
          </a:xfrm>
          <a:prstGeom prst="rect">
            <a:avLst/>
          </a:prstGeom>
          <a:noFill/>
          <a:ln>
            <a:solidFill>
              <a:srgbClr val="FF0000"/>
            </a:solidFill>
          </a:ln>
        </p:spPr>
        <p:txBody>
          <a:bodyPr wrap="square" rtlCol="0">
            <a:spAutoFit/>
          </a:bodyPr>
          <a:lstStyle/>
          <a:p>
            <a:r>
              <a:rPr lang="en-US" dirty="0">
                <a:solidFill>
                  <a:srgbClr val="FF0000"/>
                </a:solidFill>
              </a:rPr>
              <a:t>You can choose more than one category by holding down the Control button</a:t>
            </a:r>
          </a:p>
        </p:txBody>
      </p:sp>
    </p:spTree>
    <p:extLst>
      <p:ext uri="{BB962C8B-B14F-4D97-AF65-F5344CB8AC3E}">
        <p14:creationId xmlns:p14="http://schemas.microsoft.com/office/powerpoint/2010/main" val="97892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402E51-DC3F-EE85-B912-EE3A4394916B}"/>
              </a:ext>
            </a:extLst>
          </p:cNvPr>
          <p:cNvPicPr>
            <a:picLocks noChangeAspect="1"/>
          </p:cNvPicPr>
          <p:nvPr/>
        </p:nvPicPr>
        <p:blipFill>
          <a:blip r:embed="rId2"/>
          <a:stretch>
            <a:fillRect/>
          </a:stretch>
        </p:blipFill>
        <p:spPr>
          <a:xfrm>
            <a:off x="185530" y="0"/>
            <a:ext cx="11847444" cy="6858000"/>
          </a:xfrm>
          <a:prstGeom prst="rect">
            <a:avLst/>
          </a:prstGeom>
        </p:spPr>
      </p:pic>
      <p:sp>
        <p:nvSpPr>
          <p:cNvPr id="4" name="TextBox 3">
            <a:extLst>
              <a:ext uri="{FF2B5EF4-FFF2-40B4-BE49-F238E27FC236}">
                <a16:creationId xmlns:a16="http://schemas.microsoft.com/office/drawing/2014/main" id="{66675270-8924-E944-8A3E-3125AF313AE4}"/>
              </a:ext>
            </a:extLst>
          </p:cNvPr>
          <p:cNvSpPr txBox="1"/>
          <p:nvPr/>
        </p:nvSpPr>
        <p:spPr>
          <a:xfrm>
            <a:off x="7686259" y="3694044"/>
            <a:ext cx="3220279" cy="646331"/>
          </a:xfrm>
          <a:prstGeom prst="rect">
            <a:avLst/>
          </a:prstGeom>
          <a:noFill/>
          <a:ln>
            <a:solidFill>
              <a:srgbClr val="FF0000"/>
            </a:solidFill>
          </a:ln>
        </p:spPr>
        <p:txBody>
          <a:bodyPr wrap="square" rtlCol="0">
            <a:spAutoFit/>
          </a:bodyPr>
          <a:lstStyle/>
          <a:p>
            <a:r>
              <a:rPr lang="en-US" dirty="0">
                <a:solidFill>
                  <a:srgbClr val="FF0000"/>
                </a:solidFill>
              </a:rPr>
              <a:t>List your Total Grassroots allotment in Amount Spent </a:t>
            </a:r>
          </a:p>
        </p:txBody>
      </p:sp>
    </p:spTree>
    <p:extLst>
      <p:ext uri="{BB962C8B-B14F-4D97-AF65-F5344CB8AC3E}">
        <p14:creationId xmlns:p14="http://schemas.microsoft.com/office/powerpoint/2010/main" val="1760896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65030-A3C0-5C58-9F50-5C9DD2B61F4A}"/>
              </a:ext>
            </a:extLst>
          </p:cNvPr>
          <p:cNvPicPr>
            <a:picLocks noChangeAspect="1"/>
          </p:cNvPicPr>
          <p:nvPr/>
        </p:nvPicPr>
        <p:blipFill>
          <a:blip r:embed="rId2"/>
          <a:stretch>
            <a:fillRect/>
          </a:stretch>
        </p:blipFill>
        <p:spPr>
          <a:xfrm>
            <a:off x="609600" y="0"/>
            <a:ext cx="10972800" cy="6858000"/>
          </a:xfrm>
          <a:prstGeom prst="rect">
            <a:avLst/>
          </a:prstGeom>
        </p:spPr>
      </p:pic>
      <p:sp>
        <p:nvSpPr>
          <p:cNvPr id="4" name="TextBox 3">
            <a:extLst>
              <a:ext uri="{FF2B5EF4-FFF2-40B4-BE49-F238E27FC236}">
                <a16:creationId xmlns:a16="http://schemas.microsoft.com/office/drawing/2014/main" id="{5A5E6A04-BD5B-F558-1044-07FC6BC2ADDB}"/>
              </a:ext>
            </a:extLst>
          </p:cNvPr>
          <p:cNvSpPr txBox="1"/>
          <p:nvPr/>
        </p:nvSpPr>
        <p:spPr>
          <a:xfrm>
            <a:off x="3604591" y="1577009"/>
            <a:ext cx="7394713" cy="1169551"/>
          </a:xfrm>
          <a:prstGeom prst="rect">
            <a:avLst/>
          </a:prstGeom>
          <a:noFill/>
        </p:spPr>
        <p:txBody>
          <a:bodyPr wrap="square" rtlCol="0">
            <a:spAutoFit/>
          </a:bodyPr>
          <a:lstStyle/>
          <a:p>
            <a:pPr marL="285750" indent="-285750">
              <a:buFontTx/>
              <a:buChar char="-"/>
            </a:pPr>
            <a:r>
              <a:rPr lang="en-US" sz="1400" dirty="0">
                <a:solidFill>
                  <a:srgbClr val="FF0000"/>
                </a:solidFill>
                <a:latin typeface="Corbel" panose="020B0503020204020204" pitchFamily="34" charset="0"/>
              </a:rPr>
              <a:t>This should be at least one substantial paragraph that describes in detail how the Grassroots funds were used. Describe how the funds impacted the county. For example, numbers from the Department of Tourism, any new strong partnerships formed due to funding.</a:t>
            </a:r>
          </a:p>
          <a:p>
            <a:pPr marL="285750" indent="-285750">
              <a:buFontTx/>
              <a:buChar char="-"/>
            </a:pPr>
            <a:r>
              <a:rPr lang="en-US" sz="1400" dirty="0">
                <a:solidFill>
                  <a:srgbClr val="FF0000"/>
                </a:solidFill>
                <a:latin typeface="Corbel" panose="020B0503020204020204" pitchFamily="34" charset="0"/>
              </a:rPr>
              <a:t>For your multicultural programming, you can write that the event is explained in detail in the Multicultural narrative below. Do not repeat the narrative in both places. </a:t>
            </a:r>
          </a:p>
        </p:txBody>
      </p:sp>
      <p:sp>
        <p:nvSpPr>
          <p:cNvPr id="5" name="TextBox 4">
            <a:extLst>
              <a:ext uri="{FF2B5EF4-FFF2-40B4-BE49-F238E27FC236}">
                <a16:creationId xmlns:a16="http://schemas.microsoft.com/office/drawing/2014/main" id="{8330BFA9-DCA3-41DA-4265-679326170E19}"/>
              </a:ext>
            </a:extLst>
          </p:cNvPr>
          <p:cNvSpPr txBox="1"/>
          <p:nvPr/>
        </p:nvSpPr>
        <p:spPr>
          <a:xfrm>
            <a:off x="3604591" y="3813998"/>
            <a:ext cx="7576027" cy="1384995"/>
          </a:xfrm>
          <a:prstGeom prst="rect">
            <a:avLst/>
          </a:prstGeom>
          <a:noFill/>
        </p:spPr>
        <p:txBody>
          <a:bodyPr wrap="square" rtlCol="0">
            <a:spAutoFit/>
          </a:bodyPr>
          <a:lstStyle/>
          <a:p>
            <a:pPr marL="285750" indent="-285750">
              <a:buFontTx/>
              <a:buChar char="-"/>
            </a:pPr>
            <a:r>
              <a:rPr lang="en-US" sz="1400" dirty="0">
                <a:solidFill>
                  <a:srgbClr val="FF0000"/>
                </a:solidFill>
                <a:latin typeface="Corbel" panose="020B0503020204020204" pitchFamily="34" charset="0"/>
              </a:rPr>
              <a:t>Refer to the allotment table on the Local Arts Council Resources page for your MC number. </a:t>
            </a:r>
          </a:p>
          <a:p>
            <a:pPr marL="285750" indent="-285750">
              <a:buFontTx/>
              <a:buChar char="-"/>
            </a:pPr>
            <a:r>
              <a:rPr lang="en-US" sz="1400" dirty="0">
                <a:solidFill>
                  <a:srgbClr val="FF0000"/>
                </a:solidFill>
                <a:latin typeface="Corbel" panose="020B0503020204020204" pitchFamily="34" charset="0"/>
              </a:rPr>
              <a:t>This is one of the only narrative areas where you will describe subgrants – if they are multicultural.</a:t>
            </a:r>
          </a:p>
          <a:p>
            <a:pPr marL="285750" indent="-285750">
              <a:buFontTx/>
              <a:buChar char="-"/>
            </a:pPr>
            <a:r>
              <a:rPr lang="en-US" sz="1400" dirty="0">
                <a:solidFill>
                  <a:srgbClr val="FF0000"/>
                </a:solidFill>
                <a:latin typeface="Corbel" panose="020B0503020204020204" pitchFamily="34" charset="0"/>
              </a:rPr>
              <a:t>This narrative will include all of your relevant internal programming that demonstrate the support of artists who identify as Asian, Black/African American, Hispanic/Latino, American Indian, or Native Hawaiian/Pacific Islander. </a:t>
            </a:r>
          </a:p>
        </p:txBody>
      </p:sp>
    </p:spTree>
    <p:extLst>
      <p:ext uri="{BB962C8B-B14F-4D97-AF65-F5344CB8AC3E}">
        <p14:creationId xmlns:p14="http://schemas.microsoft.com/office/powerpoint/2010/main" val="364176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593FD3-3F15-C9F9-646D-CCC2EA1EC2E5}"/>
              </a:ext>
            </a:extLst>
          </p:cNvPr>
          <p:cNvPicPr>
            <a:picLocks noChangeAspect="1"/>
          </p:cNvPicPr>
          <p:nvPr/>
        </p:nvPicPr>
        <p:blipFill>
          <a:blip r:embed="rId2"/>
          <a:stretch>
            <a:fillRect/>
          </a:stretch>
        </p:blipFill>
        <p:spPr>
          <a:xfrm>
            <a:off x="609600" y="0"/>
            <a:ext cx="10972800" cy="6858000"/>
          </a:xfrm>
          <a:prstGeom prst="rect">
            <a:avLst/>
          </a:prstGeom>
        </p:spPr>
      </p:pic>
    </p:spTree>
    <p:extLst>
      <p:ext uri="{BB962C8B-B14F-4D97-AF65-F5344CB8AC3E}">
        <p14:creationId xmlns:p14="http://schemas.microsoft.com/office/powerpoint/2010/main" val="3377953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26E70B-70F1-4E7A-B4CA-4D8F1DCA2F81}"/>
              </a:ext>
            </a:extLst>
          </p:cNvPr>
          <p:cNvPicPr>
            <a:picLocks noChangeAspect="1"/>
          </p:cNvPicPr>
          <p:nvPr/>
        </p:nvPicPr>
        <p:blipFill rotWithShape="1">
          <a:blip r:embed="rId2"/>
          <a:srcRect l="11562" t="10000" r="13672" b="28472"/>
          <a:stretch/>
        </p:blipFill>
        <p:spPr>
          <a:xfrm>
            <a:off x="174" y="607172"/>
            <a:ext cx="12191826" cy="5643656"/>
          </a:xfrm>
          <a:prstGeom prst="rect">
            <a:avLst/>
          </a:prstGeom>
        </p:spPr>
      </p:pic>
      <p:sp>
        <p:nvSpPr>
          <p:cNvPr id="6" name="Rectangle 5">
            <a:extLst>
              <a:ext uri="{FF2B5EF4-FFF2-40B4-BE49-F238E27FC236}">
                <a16:creationId xmlns:a16="http://schemas.microsoft.com/office/drawing/2014/main" id="{873330E3-F74C-47B7-AE97-C57173A8ACFD}"/>
              </a:ext>
            </a:extLst>
          </p:cNvPr>
          <p:cNvSpPr/>
          <p:nvPr/>
        </p:nvSpPr>
        <p:spPr>
          <a:xfrm>
            <a:off x="1467677" y="4503347"/>
            <a:ext cx="9306339" cy="1685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7A76710-18B2-4EC3-BFFF-145980A76581}"/>
              </a:ext>
            </a:extLst>
          </p:cNvPr>
          <p:cNvSpPr/>
          <p:nvPr/>
        </p:nvSpPr>
        <p:spPr>
          <a:xfrm>
            <a:off x="1828800" y="4434946"/>
            <a:ext cx="8763000" cy="1754326"/>
          </a:xfrm>
          <a:prstGeom prst="rect">
            <a:avLst/>
          </a:prstGeom>
        </p:spPr>
        <p:txBody>
          <a:bodyPr wrap="square">
            <a:spAutoFit/>
          </a:bodyPr>
          <a:lstStyle/>
          <a:p>
            <a:endParaRPr lang="en-US" sz="1400" dirty="0">
              <a:solidFill>
                <a:srgbClr val="000000"/>
              </a:solidFill>
              <a:latin typeface="+mj-lt"/>
            </a:endParaRPr>
          </a:p>
          <a:p>
            <a:r>
              <a:rPr lang="en-US" sz="1400" dirty="0">
                <a:solidFill>
                  <a:srgbClr val="FF0000"/>
                </a:solidFill>
                <a:latin typeface="+mj-lt"/>
              </a:rPr>
              <a:t>- </a:t>
            </a:r>
            <a:r>
              <a:rPr lang="en-US" sz="1600" dirty="0">
                <a:solidFill>
                  <a:srgbClr val="FF0000"/>
                </a:solidFill>
                <a:latin typeface="+mj-lt"/>
              </a:rPr>
              <a:t>List each artist with their racial designator in the 1st column and amount of payment in the second column</a:t>
            </a:r>
          </a:p>
          <a:p>
            <a:r>
              <a:rPr lang="en-US" sz="1600" dirty="0">
                <a:solidFill>
                  <a:srgbClr val="FF0000"/>
                </a:solidFill>
                <a:latin typeface="+mj-lt"/>
              </a:rPr>
              <a:t>- Follow the designators listed – they match with the census. Do not add races. </a:t>
            </a:r>
          </a:p>
          <a:p>
            <a:r>
              <a:rPr lang="en-US" sz="1600" dirty="0">
                <a:solidFill>
                  <a:srgbClr val="FF0000"/>
                </a:solidFill>
                <a:latin typeface="+mj-lt"/>
              </a:rPr>
              <a:t>- Please ensure this list matches your narrative. Artists listed here should be mentioned in the narrative and vice versa. </a:t>
            </a:r>
          </a:p>
          <a:p>
            <a:endParaRPr lang="en-US" sz="1400" dirty="0">
              <a:latin typeface="Corbel" panose="020B0503020204020204" pitchFamily="34" charset="0"/>
            </a:endParaRPr>
          </a:p>
        </p:txBody>
      </p:sp>
    </p:spTree>
    <p:extLst>
      <p:ext uri="{BB962C8B-B14F-4D97-AF65-F5344CB8AC3E}">
        <p14:creationId xmlns:p14="http://schemas.microsoft.com/office/powerpoint/2010/main" val="2996266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150111"/>
            <a:ext cx="10515600" cy="1325562"/>
          </a:xfrm>
        </p:spPr>
        <p:txBody>
          <a:bodyPr/>
          <a:lstStyle/>
          <a:p>
            <a:r>
              <a:rPr lang="en-US" dirty="0"/>
              <a:t>GoSmart</a:t>
            </a:r>
          </a:p>
        </p:txBody>
      </p:sp>
      <p:sp>
        <p:nvSpPr>
          <p:cNvPr id="6" name="TextBox 5"/>
          <p:cNvSpPr txBox="1"/>
          <p:nvPr/>
        </p:nvSpPr>
        <p:spPr>
          <a:xfrm>
            <a:off x="902933" y="1145261"/>
            <a:ext cx="10386134" cy="707886"/>
          </a:xfrm>
          <a:prstGeom prst="rect">
            <a:avLst/>
          </a:prstGeom>
          <a:noFill/>
        </p:spPr>
        <p:txBody>
          <a:bodyPr wrap="square" rtlCol="0">
            <a:spAutoFit/>
          </a:bodyPr>
          <a:lstStyle/>
          <a:p>
            <a:r>
              <a:rPr lang="en-US" sz="2000" dirty="0"/>
              <a:t>Starting point: </a:t>
            </a:r>
            <a:r>
              <a:rPr lang="en-US" sz="2000" dirty="0">
                <a:hlinkClick r:id="rId3"/>
              </a:rPr>
              <a:t>https://ncarts.gosmart.org</a:t>
            </a:r>
            <a:r>
              <a:rPr lang="en-US" sz="2000" dirty="0"/>
              <a:t> OR you can go to our website, </a:t>
            </a:r>
            <a:r>
              <a:rPr lang="en-US" sz="2000" dirty="0">
                <a:hlinkClick r:id="rId4"/>
              </a:rPr>
              <a:t>www.ncarts.org</a:t>
            </a:r>
            <a:r>
              <a:rPr lang="en-US" sz="2000" dirty="0"/>
              <a:t> and then click on </a:t>
            </a:r>
            <a:r>
              <a:rPr lang="en-US" sz="2000" b="1" dirty="0"/>
              <a:t>Opportunities Tab, </a:t>
            </a:r>
            <a:r>
              <a:rPr lang="en-US" sz="2000" dirty="0"/>
              <a:t>and the drop-down choice of  </a:t>
            </a:r>
            <a:r>
              <a:rPr lang="en-US" sz="2000" b="1" dirty="0"/>
              <a:t>Grants Dashboard</a:t>
            </a:r>
          </a:p>
        </p:txBody>
      </p:sp>
      <p:cxnSp>
        <p:nvCxnSpPr>
          <p:cNvPr id="4" name="Straight Connector 3">
            <a:extLst>
              <a:ext uri="{FF2B5EF4-FFF2-40B4-BE49-F238E27FC236}">
                <a16:creationId xmlns:a16="http://schemas.microsoft.com/office/drawing/2014/main" id="{CABC1654-E1FD-4A86-9EEF-E3853D689FA9}"/>
              </a:ext>
            </a:extLst>
          </p:cNvPr>
          <p:cNvCxnSpPr>
            <a:cxnSpLocks/>
          </p:cNvCxnSpPr>
          <p:nvPr/>
        </p:nvCxnSpPr>
        <p:spPr>
          <a:xfrm>
            <a:off x="967666" y="1135293"/>
            <a:ext cx="10386134" cy="0"/>
          </a:xfrm>
          <a:prstGeom prst="line">
            <a:avLst/>
          </a:prstGeom>
        </p:spPr>
        <p:style>
          <a:lnRef idx="3">
            <a:schemeClr val="accent6"/>
          </a:lnRef>
          <a:fillRef idx="0">
            <a:schemeClr val="accent6"/>
          </a:fillRef>
          <a:effectRef idx="2">
            <a:schemeClr val="accent6"/>
          </a:effectRef>
          <a:fontRef idx="minor">
            <a:schemeClr val="tx1"/>
          </a:fontRef>
        </p:style>
      </p:cxnSp>
      <p:pic>
        <p:nvPicPr>
          <p:cNvPr id="10" name="Picture 9">
            <a:extLst>
              <a:ext uri="{FF2B5EF4-FFF2-40B4-BE49-F238E27FC236}">
                <a16:creationId xmlns:a16="http://schemas.microsoft.com/office/drawing/2014/main" id="{FF5F91D7-E87A-D70D-0B9D-EDC612C685DA}"/>
              </a:ext>
            </a:extLst>
          </p:cNvPr>
          <p:cNvPicPr>
            <a:picLocks noChangeAspect="1"/>
          </p:cNvPicPr>
          <p:nvPr/>
        </p:nvPicPr>
        <p:blipFill>
          <a:blip r:embed="rId5"/>
          <a:stretch>
            <a:fillRect/>
          </a:stretch>
        </p:blipFill>
        <p:spPr>
          <a:xfrm>
            <a:off x="967666" y="1853147"/>
            <a:ext cx="10624566" cy="4844775"/>
          </a:xfrm>
          <a:prstGeom prst="rect">
            <a:avLst/>
          </a:prstGeom>
        </p:spPr>
      </p:pic>
    </p:spTree>
    <p:extLst>
      <p:ext uri="{BB962C8B-B14F-4D97-AF65-F5344CB8AC3E}">
        <p14:creationId xmlns:p14="http://schemas.microsoft.com/office/powerpoint/2010/main" val="263760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36F08F-4BD6-44F2-A0A0-8D7D270BC7E3}"/>
              </a:ext>
            </a:extLst>
          </p:cNvPr>
          <p:cNvPicPr>
            <a:picLocks noChangeAspect="1"/>
          </p:cNvPicPr>
          <p:nvPr/>
        </p:nvPicPr>
        <p:blipFill rotWithShape="1">
          <a:blip r:embed="rId2">
            <a:extLst>
              <a:ext uri="{28A0092B-C50C-407E-A947-70E740481C1C}">
                <a14:useLocalDpi xmlns:a14="http://schemas.microsoft.com/office/drawing/2010/main" val="0"/>
              </a:ext>
            </a:extLst>
          </a:blip>
          <a:srcRect l="16822" t="10791" r="17583" b="5552"/>
          <a:stretch/>
        </p:blipFill>
        <p:spPr>
          <a:xfrm>
            <a:off x="1313439" y="-3934"/>
            <a:ext cx="9565121" cy="6861934"/>
          </a:xfrm>
          <a:prstGeom prst="rect">
            <a:avLst/>
          </a:prstGeom>
        </p:spPr>
      </p:pic>
      <p:sp>
        <p:nvSpPr>
          <p:cNvPr id="3" name="Rectangle 2">
            <a:extLst>
              <a:ext uri="{FF2B5EF4-FFF2-40B4-BE49-F238E27FC236}">
                <a16:creationId xmlns:a16="http://schemas.microsoft.com/office/drawing/2014/main" id="{BE1D2A4E-C099-4B5D-8491-2FA3B494BC42}"/>
              </a:ext>
            </a:extLst>
          </p:cNvPr>
          <p:cNvSpPr/>
          <p:nvPr/>
        </p:nvSpPr>
        <p:spPr>
          <a:xfrm>
            <a:off x="3172218" y="2696067"/>
            <a:ext cx="7065291" cy="584775"/>
          </a:xfrm>
          <a:prstGeom prst="rect">
            <a:avLst/>
          </a:prstGeom>
          <a:solidFill>
            <a:schemeClr val="bg1"/>
          </a:solidFill>
          <a:ln>
            <a:solidFill>
              <a:schemeClr val="accent1"/>
            </a:solidFill>
          </a:ln>
          <a:effectLst>
            <a:outerShdw blurRad="50800" dist="38100" dir="2700000" sx="101000" sy="101000" algn="tl" rotWithShape="0">
              <a:prstClr val="black">
                <a:alpha val="40000"/>
              </a:prstClr>
            </a:outerShdw>
          </a:effectLst>
        </p:spPr>
        <p:txBody>
          <a:bodyPr wrap="square">
            <a:spAutoFit/>
          </a:bodyPr>
          <a:lstStyle/>
          <a:p>
            <a:r>
              <a:rPr lang="en-US" sz="1600" dirty="0">
                <a:solidFill>
                  <a:srgbClr val="FF0000"/>
                </a:solidFill>
                <a:latin typeface="Corbel" panose="020B0503020204020204" pitchFamily="34" charset="0"/>
              </a:rPr>
              <a:t>List exactly what Grassroots Grant money and its matching monies went towards.</a:t>
            </a:r>
          </a:p>
          <a:p>
            <a:r>
              <a:rPr lang="en-US" sz="1600" dirty="0">
                <a:solidFill>
                  <a:srgbClr val="FF0000"/>
                </a:solidFill>
                <a:latin typeface="Corbel" panose="020B0503020204020204" pitchFamily="34" charset="0"/>
              </a:rPr>
              <a:t>Cash Match must equal or exceed Grassroots Grant Amount Spent</a:t>
            </a:r>
            <a:r>
              <a:rPr lang="en-US" sz="1600" dirty="0">
                <a:solidFill>
                  <a:srgbClr val="000000"/>
                </a:solidFill>
                <a:latin typeface="Corbel" panose="020B0503020204020204" pitchFamily="34" charset="0"/>
              </a:rPr>
              <a:t>.</a:t>
            </a:r>
          </a:p>
        </p:txBody>
      </p:sp>
    </p:spTree>
    <p:extLst>
      <p:ext uri="{BB962C8B-B14F-4D97-AF65-F5344CB8AC3E}">
        <p14:creationId xmlns:p14="http://schemas.microsoft.com/office/powerpoint/2010/main" val="3117363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36F08F-4BD6-44F2-A0A0-8D7D270BC7E3}"/>
              </a:ext>
            </a:extLst>
          </p:cNvPr>
          <p:cNvPicPr>
            <a:picLocks noChangeAspect="1"/>
          </p:cNvPicPr>
          <p:nvPr/>
        </p:nvPicPr>
        <p:blipFill rotWithShape="1">
          <a:blip r:embed="rId3">
            <a:extLst>
              <a:ext uri="{28A0092B-C50C-407E-A947-70E740481C1C}">
                <a14:useLocalDpi xmlns:a14="http://schemas.microsoft.com/office/drawing/2010/main" val="0"/>
              </a:ext>
            </a:extLst>
          </a:blip>
          <a:srcRect l="16414" t="10289" r="18178" b="14711"/>
          <a:stretch/>
        </p:blipFill>
        <p:spPr>
          <a:xfrm>
            <a:off x="780991" y="0"/>
            <a:ext cx="10630017" cy="6856135"/>
          </a:xfrm>
          <a:prstGeom prst="rect">
            <a:avLst/>
          </a:prstGeom>
        </p:spPr>
      </p:pic>
      <p:sp>
        <p:nvSpPr>
          <p:cNvPr id="3" name="Rectangle 2">
            <a:extLst>
              <a:ext uri="{FF2B5EF4-FFF2-40B4-BE49-F238E27FC236}">
                <a16:creationId xmlns:a16="http://schemas.microsoft.com/office/drawing/2014/main" id="{BE1D2A4E-C099-4B5D-8491-2FA3B494BC42}"/>
              </a:ext>
            </a:extLst>
          </p:cNvPr>
          <p:cNvSpPr/>
          <p:nvPr/>
        </p:nvSpPr>
        <p:spPr>
          <a:xfrm>
            <a:off x="3092917" y="4383408"/>
            <a:ext cx="5648325" cy="584775"/>
          </a:xfrm>
          <a:prstGeom prst="rect">
            <a:avLst/>
          </a:prstGeom>
          <a:solidFill>
            <a:schemeClr val="bg1"/>
          </a:solidFill>
          <a:ln>
            <a:solidFill>
              <a:schemeClr val="accent1"/>
            </a:solidFill>
          </a:ln>
          <a:effectLst>
            <a:outerShdw blurRad="50800" dist="38100" dir="2700000" sx="101000" sy="101000" algn="tl" rotWithShape="0">
              <a:prstClr val="black">
                <a:alpha val="40000"/>
              </a:prstClr>
            </a:outerShdw>
          </a:effectLst>
        </p:spPr>
        <p:txBody>
          <a:bodyPr wrap="square">
            <a:spAutoFit/>
          </a:bodyPr>
          <a:lstStyle/>
          <a:p>
            <a:r>
              <a:rPr lang="en-US" sz="1600" dirty="0">
                <a:solidFill>
                  <a:srgbClr val="FF0000"/>
                </a:solidFill>
                <a:latin typeface="Corbel" panose="020B0503020204020204" pitchFamily="34" charset="0"/>
              </a:rPr>
              <a:t>Example: Grassroots Grant Amount Spent and Cash Match may not match exactly on the same line item, but the totals do.</a:t>
            </a:r>
          </a:p>
        </p:txBody>
      </p:sp>
      <p:pic>
        <p:nvPicPr>
          <p:cNvPr id="6" name="Picture 5">
            <a:extLst>
              <a:ext uri="{FF2B5EF4-FFF2-40B4-BE49-F238E27FC236}">
                <a16:creationId xmlns:a16="http://schemas.microsoft.com/office/drawing/2014/main" id="{DACD0D8C-6078-4ADE-97DD-4A28BC028101}"/>
              </a:ext>
            </a:extLst>
          </p:cNvPr>
          <p:cNvPicPr>
            <a:picLocks noChangeAspect="1"/>
          </p:cNvPicPr>
          <p:nvPr/>
        </p:nvPicPr>
        <p:blipFill>
          <a:blip r:embed="rId4"/>
          <a:stretch>
            <a:fillRect/>
          </a:stretch>
        </p:blipFill>
        <p:spPr>
          <a:xfrm rot="5400000">
            <a:off x="3394523" y="5920337"/>
            <a:ext cx="697002" cy="236889"/>
          </a:xfrm>
          <a:prstGeom prst="rect">
            <a:avLst/>
          </a:prstGeom>
        </p:spPr>
      </p:pic>
      <p:pic>
        <p:nvPicPr>
          <p:cNvPr id="7" name="Picture 6">
            <a:extLst>
              <a:ext uri="{FF2B5EF4-FFF2-40B4-BE49-F238E27FC236}">
                <a16:creationId xmlns:a16="http://schemas.microsoft.com/office/drawing/2014/main" id="{E65B427F-4EF9-4800-97FC-8EE7A02C0814}"/>
              </a:ext>
            </a:extLst>
          </p:cNvPr>
          <p:cNvPicPr>
            <a:picLocks noChangeAspect="1"/>
          </p:cNvPicPr>
          <p:nvPr/>
        </p:nvPicPr>
        <p:blipFill>
          <a:blip r:embed="rId4"/>
          <a:stretch>
            <a:fillRect/>
          </a:stretch>
        </p:blipFill>
        <p:spPr>
          <a:xfrm rot="5400000">
            <a:off x="6142302" y="5920338"/>
            <a:ext cx="697002" cy="236889"/>
          </a:xfrm>
          <a:prstGeom prst="rect">
            <a:avLst/>
          </a:prstGeom>
        </p:spPr>
      </p:pic>
    </p:spTree>
    <p:extLst>
      <p:ext uri="{BB962C8B-B14F-4D97-AF65-F5344CB8AC3E}">
        <p14:creationId xmlns:p14="http://schemas.microsoft.com/office/powerpoint/2010/main" val="2572512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F64C5D-1A64-492B-9B44-A8BDF60FFEAF}"/>
              </a:ext>
            </a:extLst>
          </p:cNvPr>
          <p:cNvPicPr>
            <a:picLocks noChangeAspect="1"/>
          </p:cNvPicPr>
          <p:nvPr/>
        </p:nvPicPr>
        <p:blipFill rotWithShape="1">
          <a:blip r:embed="rId2"/>
          <a:srcRect l="10625" t="17639" r="11016" b="5278"/>
          <a:stretch/>
        </p:blipFill>
        <p:spPr>
          <a:xfrm>
            <a:off x="0" y="55838"/>
            <a:ext cx="12192000" cy="6746323"/>
          </a:xfrm>
          <a:prstGeom prst="rect">
            <a:avLst/>
          </a:prstGeom>
        </p:spPr>
      </p:pic>
      <p:sp>
        <p:nvSpPr>
          <p:cNvPr id="3" name="Rectangle 2">
            <a:extLst>
              <a:ext uri="{FF2B5EF4-FFF2-40B4-BE49-F238E27FC236}">
                <a16:creationId xmlns:a16="http://schemas.microsoft.com/office/drawing/2014/main" id="{B8AAFD18-2B9A-4C7B-B05F-B7D88F2A416A}"/>
              </a:ext>
            </a:extLst>
          </p:cNvPr>
          <p:cNvSpPr/>
          <p:nvPr/>
        </p:nvSpPr>
        <p:spPr>
          <a:xfrm>
            <a:off x="3430929" y="2524125"/>
            <a:ext cx="4181476" cy="646331"/>
          </a:xfrm>
          <a:prstGeom prst="rect">
            <a:avLst/>
          </a:prstGeom>
          <a:solidFill>
            <a:schemeClr val="bg1"/>
          </a:solidFill>
          <a:ln>
            <a:solidFill>
              <a:schemeClr val="accent1"/>
            </a:solidFill>
          </a:ln>
          <a:effectLst>
            <a:outerShdw blurRad="50800" dist="38100" dir="2700000" sx="101000" sy="101000" algn="tl" rotWithShape="0">
              <a:prstClr val="black">
                <a:alpha val="40000"/>
              </a:prstClr>
            </a:outerShdw>
          </a:effectLst>
        </p:spPr>
        <p:txBody>
          <a:bodyPr wrap="square">
            <a:spAutoFit/>
          </a:bodyPr>
          <a:lstStyle/>
          <a:p>
            <a:r>
              <a:rPr lang="en-US" dirty="0">
                <a:solidFill>
                  <a:srgbClr val="FF0000"/>
                </a:solidFill>
              </a:rPr>
              <a:t>In this section, you will list all sources of income that match the Grassroots Grant.</a:t>
            </a:r>
          </a:p>
        </p:txBody>
      </p:sp>
    </p:spTree>
    <p:extLst>
      <p:ext uri="{BB962C8B-B14F-4D97-AF65-F5344CB8AC3E}">
        <p14:creationId xmlns:p14="http://schemas.microsoft.com/office/powerpoint/2010/main" val="114404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F64C5D-1A64-492B-9B44-A8BDF60FFEAF}"/>
              </a:ext>
            </a:extLst>
          </p:cNvPr>
          <p:cNvPicPr>
            <a:picLocks noChangeAspect="1"/>
          </p:cNvPicPr>
          <p:nvPr/>
        </p:nvPicPr>
        <p:blipFill rotWithShape="1">
          <a:blip r:embed="rId3"/>
          <a:srcRect l="12394" t="17639" r="11016" b="5278"/>
          <a:stretch/>
        </p:blipFill>
        <p:spPr>
          <a:xfrm>
            <a:off x="176670" y="0"/>
            <a:ext cx="12015329" cy="6802161"/>
          </a:xfrm>
          <a:prstGeom prst="rect">
            <a:avLst/>
          </a:prstGeom>
        </p:spPr>
      </p:pic>
      <p:sp>
        <p:nvSpPr>
          <p:cNvPr id="3" name="Rectangle 2">
            <a:extLst>
              <a:ext uri="{FF2B5EF4-FFF2-40B4-BE49-F238E27FC236}">
                <a16:creationId xmlns:a16="http://schemas.microsoft.com/office/drawing/2014/main" id="{B8AAFD18-2B9A-4C7B-B05F-B7D88F2A416A}"/>
              </a:ext>
            </a:extLst>
          </p:cNvPr>
          <p:cNvSpPr/>
          <p:nvPr/>
        </p:nvSpPr>
        <p:spPr>
          <a:xfrm>
            <a:off x="3821421" y="4471599"/>
            <a:ext cx="5598704" cy="923330"/>
          </a:xfrm>
          <a:prstGeom prst="rect">
            <a:avLst/>
          </a:prstGeom>
          <a:solidFill>
            <a:schemeClr val="bg1"/>
          </a:solidFill>
          <a:ln>
            <a:solidFill>
              <a:schemeClr val="accent1"/>
            </a:solidFill>
          </a:ln>
          <a:effectLst>
            <a:outerShdw blurRad="50800" dist="38100" dir="2700000" sx="101000" sy="101000" algn="tl" rotWithShape="0">
              <a:prstClr val="black">
                <a:alpha val="40000"/>
              </a:prstClr>
            </a:outerShdw>
          </a:effectLst>
        </p:spPr>
        <p:txBody>
          <a:bodyPr wrap="square">
            <a:spAutoFit/>
          </a:bodyPr>
          <a:lstStyle/>
          <a:p>
            <a:r>
              <a:rPr lang="en-US" dirty="0">
                <a:solidFill>
                  <a:srgbClr val="FF0000"/>
                </a:solidFill>
              </a:rPr>
              <a:t>Grassroots grant amount should match the Grassroots Allocation Chart and the funds listed on the Grassroots Project Expenses page.</a:t>
            </a:r>
          </a:p>
        </p:txBody>
      </p:sp>
      <p:pic>
        <p:nvPicPr>
          <p:cNvPr id="4" name="Picture 3">
            <a:extLst>
              <a:ext uri="{FF2B5EF4-FFF2-40B4-BE49-F238E27FC236}">
                <a16:creationId xmlns:a16="http://schemas.microsoft.com/office/drawing/2014/main" id="{93CF086D-0845-4C29-BF6E-740836205717}"/>
              </a:ext>
            </a:extLst>
          </p:cNvPr>
          <p:cNvPicPr>
            <a:picLocks noChangeAspect="1"/>
          </p:cNvPicPr>
          <p:nvPr/>
        </p:nvPicPr>
        <p:blipFill>
          <a:blip r:embed="rId4"/>
          <a:stretch>
            <a:fillRect/>
          </a:stretch>
        </p:blipFill>
        <p:spPr>
          <a:xfrm rot="10800000">
            <a:off x="2996704" y="4814820"/>
            <a:ext cx="697002" cy="236889"/>
          </a:xfrm>
          <a:prstGeom prst="rect">
            <a:avLst/>
          </a:prstGeom>
        </p:spPr>
      </p:pic>
    </p:spTree>
    <p:extLst>
      <p:ext uri="{BB962C8B-B14F-4D97-AF65-F5344CB8AC3E}">
        <p14:creationId xmlns:p14="http://schemas.microsoft.com/office/powerpoint/2010/main" val="1365542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9CAF38-ABCC-487A-AA54-2354A8A2E300}"/>
              </a:ext>
            </a:extLst>
          </p:cNvPr>
          <p:cNvPicPr>
            <a:picLocks noChangeAspect="1"/>
          </p:cNvPicPr>
          <p:nvPr/>
        </p:nvPicPr>
        <p:blipFill>
          <a:blip r:embed="rId3"/>
          <a:stretch>
            <a:fillRect/>
          </a:stretch>
        </p:blipFill>
        <p:spPr>
          <a:xfrm>
            <a:off x="194560" y="218881"/>
            <a:ext cx="11802879" cy="6639119"/>
          </a:xfrm>
          <a:prstGeom prst="rect">
            <a:avLst/>
          </a:prstGeom>
        </p:spPr>
      </p:pic>
      <p:sp>
        <p:nvSpPr>
          <p:cNvPr id="3" name="Rectangle 2">
            <a:extLst>
              <a:ext uri="{FF2B5EF4-FFF2-40B4-BE49-F238E27FC236}">
                <a16:creationId xmlns:a16="http://schemas.microsoft.com/office/drawing/2014/main" id="{B8AAFD18-2B9A-4C7B-B05F-B7D88F2A416A}"/>
              </a:ext>
            </a:extLst>
          </p:cNvPr>
          <p:cNvSpPr/>
          <p:nvPr/>
        </p:nvSpPr>
        <p:spPr>
          <a:xfrm>
            <a:off x="2608645" y="2624743"/>
            <a:ext cx="4101767" cy="923330"/>
          </a:xfrm>
          <a:prstGeom prst="rect">
            <a:avLst/>
          </a:prstGeom>
          <a:solidFill>
            <a:schemeClr val="bg1"/>
          </a:solidFill>
          <a:ln>
            <a:solidFill>
              <a:schemeClr val="accent1"/>
            </a:solidFill>
          </a:ln>
          <a:effectLst>
            <a:outerShdw blurRad="50800" dist="38100" dir="2700000" sx="101000" sy="101000" algn="tl" rotWithShape="0">
              <a:prstClr val="black">
                <a:alpha val="40000"/>
              </a:prstClr>
            </a:outerShdw>
          </a:effectLst>
        </p:spPr>
        <p:txBody>
          <a:bodyPr wrap="square">
            <a:spAutoFit/>
          </a:bodyPr>
          <a:lstStyle/>
          <a:p>
            <a:r>
              <a:rPr lang="en-US" dirty="0">
                <a:solidFill>
                  <a:srgbClr val="FF0000"/>
                </a:solidFill>
              </a:rPr>
              <a:t>The amounts in this top section should equal or exceed the amount listed in Grassroots Grant Amount. For example:</a:t>
            </a:r>
          </a:p>
        </p:txBody>
      </p:sp>
      <p:sp>
        <p:nvSpPr>
          <p:cNvPr id="5" name="Left Brace 4">
            <a:extLst>
              <a:ext uri="{FF2B5EF4-FFF2-40B4-BE49-F238E27FC236}">
                <a16:creationId xmlns:a16="http://schemas.microsoft.com/office/drawing/2014/main" id="{C2D3597E-FFA8-4172-AC88-195B6AB63DF8}"/>
              </a:ext>
            </a:extLst>
          </p:cNvPr>
          <p:cNvSpPr/>
          <p:nvPr/>
        </p:nvSpPr>
        <p:spPr>
          <a:xfrm>
            <a:off x="7931215" y="1156761"/>
            <a:ext cx="240631" cy="375385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a:extLst>
              <a:ext uri="{FF2B5EF4-FFF2-40B4-BE49-F238E27FC236}">
                <a16:creationId xmlns:a16="http://schemas.microsoft.com/office/drawing/2014/main" id="{88DFE033-8102-4A7D-AB58-120F9088E072}"/>
              </a:ext>
            </a:extLst>
          </p:cNvPr>
          <p:cNvSpPr/>
          <p:nvPr/>
        </p:nvSpPr>
        <p:spPr>
          <a:xfrm>
            <a:off x="7974529" y="4987616"/>
            <a:ext cx="154004" cy="25988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A7EC1961-063E-4B19-9CE4-7DC4BC9D491B}"/>
              </a:ext>
            </a:extLst>
          </p:cNvPr>
          <p:cNvSpPr txBox="1"/>
          <p:nvPr/>
        </p:nvSpPr>
        <p:spPr>
          <a:xfrm>
            <a:off x="6960006" y="2826312"/>
            <a:ext cx="942887" cy="369332"/>
          </a:xfrm>
          <a:prstGeom prst="rect">
            <a:avLst/>
          </a:prstGeom>
          <a:noFill/>
        </p:spPr>
        <p:txBody>
          <a:bodyPr wrap="none" rtlCol="0">
            <a:spAutoFit/>
          </a:bodyPr>
          <a:lstStyle/>
          <a:p>
            <a:r>
              <a:rPr lang="en-US" dirty="0"/>
              <a:t>$14,000</a:t>
            </a:r>
          </a:p>
        </p:txBody>
      </p:sp>
      <p:sp>
        <p:nvSpPr>
          <p:cNvPr id="11" name="TextBox 10">
            <a:extLst>
              <a:ext uri="{FF2B5EF4-FFF2-40B4-BE49-F238E27FC236}">
                <a16:creationId xmlns:a16="http://schemas.microsoft.com/office/drawing/2014/main" id="{8C852819-A912-48E7-8079-B69FD408F60F}"/>
              </a:ext>
            </a:extLst>
          </p:cNvPr>
          <p:cNvSpPr txBox="1"/>
          <p:nvPr/>
        </p:nvSpPr>
        <p:spPr>
          <a:xfrm>
            <a:off x="7008043" y="4910614"/>
            <a:ext cx="942887" cy="369332"/>
          </a:xfrm>
          <a:prstGeom prst="rect">
            <a:avLst/>
          </a:prstGeom>
          <a:noFill/>
        </p:spPr>
        <p:txBody>
          <a:bodyPr wrap="none" rtlCol="0">
            <a:spAutoFit/>
          </a:bodyPr>
          <a:lstStyle/>
          <a:p>
            <a:r>
              <a:rPr lang="en-US" dirty="0"/>
              <a:t>$14,000</a:t>
            </a:r>
          </a:p>
        </p:txBody>
      </p:sp>
    </p:spTree>
    <p:extLst>
      <p:ext uri="{BB962C8B-B14F-4D97-AF65-F5344CB8AC3E}">
        <p14:creationId xmlns:p14="http://schemas.microsoft.com/office/powerpoint/2010/main" val="168524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F64C5D-1A64-492B-9B44-A8BDF60FFEAF}"/>
              </a:ext>
            </a:extLst>
          </p:cNvPr>
          <p:cNvPicPr>
            <a:picLocks noChangeAspect="1"/>
          </p:cNvPicPr>
          <p:nvPr/>
        </p:nvPicPr>
        <p:blipFill rotWithShape="1">
          <a:blip r:embed="rId3">
            <a:extLst>
              <a:ext uri="{28A0092B-C50C-407E-A947-70E740481C1C}">
                <a14:useLocalDpi xmlns:a14="http://schemas.microsoft.com/office/drawing/2010/main" val="0"/>
              </a:ext>
            </a:extLst>
          </a:blip>
          <a:srcRect l="16463" t="23099" r="18171" b="11599"/>
          <a:stretch/>
        </p:blipFill>
        <p:spPr>
          <a:xfrm>
            <a:off x="192156" y="111258"/>
            <a:ext cx="11807688" cy="6635484"/>
          </a:xfrm>
          <a:prstGeom prst="rect">
            <a:avLst/>
          </a:prstGeom>
        </p:spPr>
      </p:pic>
      <p:sp>
        <p:nvSpPr>
          <p:cNvPr id="3" name="Rectangle 2">
            <a:extLst>
              <a:ext uri="{FF2B5EF4-FFF2-40B4-BE49-F238E27FC236}">
                <a16:creationId xmlns:a16="http://schemas.microsoft.com/office/drawing/2014/main" id="{B8AAFD18-2B9A-4C7B-B05F-B7D88F2A416A}"/>
              </a:ext>
            </a:extLst>
          </p:cNvPr>
          <p:cNvSpPr/>
          <p:nvPr/>
        </p:nvSpPr>
        <p:spPr>
          <a:xfrm>
            <a:off x="4130441" y="5619748"/>
            <a:ext cx="2905125" cy="646331"/>
          </a:xfrm>
          <a:prstGeom prst="rect">
            <a:avLst/>
          </a:prstGeom>
          <a:solidFill>
            <a:schemeClr val="bg1"/>
          </a:solidFill>
          <a:ln>
            <a:solidFill>
              <a:schemeClr val="accent1"/>
            </a:solidFill>
          </a:ln>
          <a:effectLst>
            <a:outerShdw blurRad="50800" dist="38100" dir="2700000" sx="101000" sy="101000" algn="tl" rotWithShape="0">
              <a:prstClr val="black">
                <a:alpha val="40000"/>
              </a:prstClr>
            </a:outerShdw>
          </a:effectLst>
        </p:spPr>
        <p:txBody>
          <a:bodyPr wrap="square">
            <a:spAutoFit/>
          </a:bodyPr>
          <a:lstStyle/>
          <a:p>
            <a:r>
              <a:rPr lang="en-US" dirty="0">
                <a:solidFill>
                  <a:srgbClr val="FF0000"/>
                </a:solidFill>
              </a:rPr>
              <a:t>Total should match or exceed your total expenses.</a:t>
            </a:r>
          </a:p>
        </p:txBody>
      </p:sp>
      <p:pic>
        <p:nvPicPr>
          <p:cNvPr id="4" name="Picture 3">
            <a:extLst>
              <a:ext uri="{FF2B5EF4-FFF2-40B4-BE49-F238E27FC236}">
                <a16:creationId xmlns:a16="http://schemas.microsoft.com/office/drawing/2014/main" id="{740A2DA8-AE95-40B1-B7AC-669E5CC2E3F7}"/>
              </a:ext>
            </a:extLst>
          </p:cNvPr>
          <p:cNvPicPr>
            <a:picLocks noChangeAspect="1"/>
          </p:cNvPicPr>
          <p:nvPr/>
        </p:nvPicPr>
        <p:blipFill>
          <a:blip r:embed="rId4"/>
          <a:stretch>
            <a:fillRect/>
          </a:stretch>
        </p:blipFill>
        <p:spPr>
          <a:xfrm>
            <a:off x="7263904" y="5824470"/>
            <a:ext cx="697002" cy="236889"/>
          </a:xfrm>
          <a:prstGeom prst="rect">
            <a:avLst/>
          </a:prstGeom>
        </p:spPr>
      </p:pic>
    </p:spTree>
    <p:extLst>
      <p:ext uri="{BB962C8B-B14F-4D97-AF65-F5344CB8AC3E}">
        <p14:creationId xmlns:p14="http://schemas.microsoft.com/office/powerpoint/2010/main" val="189413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6DCB12-09C7-4B70-EF38-61D5356EB008}"/>
              </a:ext>
            </a:extLst>
          </p:cNvPr>
          <p:cNvPicPr>
            <a:picLocks noChangeAspect="1"/>
          </p:cNvPicPr>
          <p:nvPr/>
        </p:nvPicPr>
        <p:blipFill>
          <a:blip r:embed="rId2"/>
          <a:stretch>
            <a:fillRect/>
          </a:stretch>
        </p:blipFill>
        <p:spPr>
          <a:xfrm>
            <a:off x="93518" y="0"/>
            <a:ext cx="11384973" cy="6858000"/>
          </a:xfrm>
          <a:prstGeom prst="rect">
            <a:avLst/>
          </a:prstGeom>
        </p:spPr>
      </p:pic>
      <p:sp>
        <p:nvSpPr>
          <p:cNvPr id="4" name="TextBox 3">
            <a:extLst>
              <a:ext uri="{FF2B5EF4-FFF2-40B4-BE49-F238E27FC236}">
                <a16:creationId xmlns:a16="http://schemas.microsoft.com/office/drawing/2014/main" id="{4DA8D8C1-F2ED-6D51-8587-15D8A882929D}"/>
              </a:ext>
            </a:extLst>
          </p:cNvPr>
          <p:cNvSpPr txBox="1"/>
          <p:nvPr/>
        </p:nvSpPr>
        <p:spPr>
          <a:xfrm>
            <a:off x="3564836" y="1669775"/>
            <a:ext cx="7421216" cy="369332"/>
          </a:xfrm>
          <a:prstGeom prst="rect">
            <a:avLst/>
          </a:prstGeom>
          <a:noFill/>
        </p:spPr>
        <p:txBody>
          <a:bodyPr wrap="square" rtlCol="0">
            <a:spAutoFit/>
          </a:bodyPr>
          <a:lstStyle/>
          <a:p>
            <a:r>
              <a:rPr lang="en-US" dirty="0"/>
              <a:t>This amount should exactly = what is in the Allotment chart</a:t>
            </a:r>
          </a:p>
        </p:txBody>
      </p:sp>
      <p:sp>
        <p:nvSpPr>
          <p:cNvPr id="5" name="TextBox 4">
            <a:extLst>
              <a:ext uri="{FF2B5EF4-FFF2-40B4-BE49-F238E27FC236}">
                <a16:creationId xmlns:a16="http://schemas.microsoft.com/office/drawing/2014/main" id="{B858BD9D-E8C4-CC19-9B5E-1DD4F8132985}"/>
              </a:ext>
            </a:extLst>
          </p:cNvPr>
          <p:cNvSpPr txBox="1"/>
          <p:nvPr/>
        </p:nvSpPr>
        <p:spPr>
          <a:xfrm>
            <a:off x="3564835" y="2385306"/>
            <a:ext cx="7740473" cy="646331"/>
          </a:xfrm>
          <a:prstGeom prst="rect">
            <a:avLst/>
          </a:prstGeom>
          <a:noFill/>
        </p:spPr>
        <p:txBody>
          <a:bodyPr wrap="square" rtlCol="0">
            <a:spAutoFit/>
          </a:bodyPr>
          <a:lstStyle/>
          <a:p>
            <a:r>
              <a:rPr lang="en-US" dirty="0"/>
              <a:t>Subgrants only!  </a:t>
            </a:r>
            <a:br>
              <a:rPr lang="en-US" dirty="0"/>
            </a:br>
            <a:r>
              <a:rPr lang="en-US" dirty="0">
                <a:solidFill>
                  <a:srgbClr val="FF0000"/>
                </a:solidFill>
              </a:rPr>
              <a:t>This amount should equal what you list in Subgrant Data Collection form </a:t>
            </a:r>
          </a:p>
        </p:txBody>
      </p:sp>
      <p:sp>
        <p:nvSpPr>
          <p:cNvPr id="6" name="TextBox 5">
            <a:extLst>
              <a:ext uri="{FF2B5EF4-FFF2-40B4-BE49-F238E27FC236}">
                <a16:creationId xmlns:a16="http://schemas.microsoft.com/office/drawing/2014/main" id="{D9B8173A-EBD9-9A13-6135-E0067B43F833}"/>
              </a:ext>
            </a:extLst>
          </p:cNvPr>
          <p:cNvSpPr txBox="1"/>
          <p:nvPr/>
        </p:nvSpPr>
        <p:spPr>
          <a:xfrm>
            <a:off x="3564836" y="3428999"/>
            <a:ext cx="7421215" cy="646331"/>
          </a:xfrm>
          <a:prstGeom prst="rect">
            <a:avLst/>
          </a:prstGeom>
          <a:noFill/>
        </p:spPr>
        <p:txBody>
          <a:bodyPr wrap="square" rtlCol="0">
            <a:spAutoFit/>
          </a:bodyPr>
          <a:lstStyle/>
          <a:p>
            <a:r>
              <a:rPr lang="en-US" sz="1800" dirty="0"/>
              <a:t>Grant Amount Spent = Grassroots Allocation minus </a:t>
            </a:r>
            <a:r>
              <a:rPr lang="en-US" sz="1800" dirty="0" err="1"/>
              <a:t>Subgranted</a:t>
            </a:r>
            <a:r>
              <a:rPr lang="en-US" sz="1800" dirty="0"/>
              <a:t> Amount</a:t>
            </a:r>
          </a:p>
          <a:p>
            <a:r>
              <a:rPr lang="en-US" dirty="0">
                <a:solidFill>
                  <a:srgbClr val="FF0000"/>
                </a:solidFill>
              </a:rPr>
              <a:t>This should equal the total in the Project Expenses </a:t>
            </a:r>
          </a:p>
        </p:txBody>
      </p:sp>
      <p:pic>
        <p:nvPicPr>
          <p:cNvPr id="11" name="Picture 10">
            <a:extLst>
              <a:ext uri="{FF2B5EF4-FFF2-40B4-BE49-F238E27FC236}">
                <a16:creationId xmlns:a16="http://schemas.microsoft.com/office/drawing/2014/main" id="{D375D81C-73A2-D72C-E8BD-7716EFFDC1DD}"/>
              </a:ext>
            </a:extLst>
          </p:cNvPr>
          <p:cNvPicPr>
            <a:picLocks noChangeAspect="1"/>
          </p:cNvPicPr>
          <p:nvPr/>
        </p:nvPicPr>
        <p:blipFill>
          <a:blip r:embed="rId3"/>
          <a:stretch>
            <a:fillRect/>
          </a:stretch>
        </p:blipFill>
        <p:spPr>
          <a:xfrm rot="10800000">
            <a:off x="1415181" y="5502445"/>
            <a:ext cx="1402202" cy="591363"/>
          </a:xfrm>
          <a:prstGeom prst="rect">
            <a:avLst/>
          </a:prstGeom>
        </p:spPr>
      </p:pic>
    </p:spTree>
    <p:extLst>
      <p:ext uri="{BB962C8B-B14F-4D97-AF65-F5344CB8AC3E}">
        <p14:creationId xmlns:p14="http://schemas.microsoft.com/office/powerpoint/2010/main" val="4030675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5513AD-AA23-F26E-586B-939BA6C8226F}"/>
              </a:ext>
            </a:extLst>
          </p:cNvPr>
          <p:cNvPicPr>
            <a:picLocks noChangeAspect="1"/>
          </p:cNvPicPr>
          <p:nvPr/>
        </p:nvPicPr>
        <p:blipFill>
          <a:blip r:embed="rId2"/>
          <a:stretch>
            <a:fillRect/>
          </a:stretch>
        </p:blipFill>
        <p:spPr>
          <a:xfrm>
            <a:off x="609599" y="0"/>
            <a:ext cx="11357113" cy="6858000"/>
          </a:xfrm>
          <a:prstGeom prst="rect">
            <a:avLst/>
          </a:prstGeom>
        </p:spPr>
      </p:pic>
      <p:sp>
        <p:nvSpPr>
          <p:cNvPr id="4" name="Rectangle 3">
            <a:extLst>
              <a:ext uri="{FF2B5EF4-FFF2-40B4-BE49-F238E27FC236}">
                <a16:creationId xmlns:a16="http://schemas.microsoft.com/office/drawing/2014/main" id="{FDA7BC30-238E-2D90-AFF9-A5DEC9B51A5D}"/>
              </a:ext>
            </a:extLst>
          </p:cNvPr>
          <p:cNvSpPr/>
          <p:nvPr/>
        </p:nvSpPr>
        <p:spPr>
          <a:xfrm>
            <a:off x="5128287" y="2930869"/>
            <a:ext cx="6013583" cy="138934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FF0000"/>
                </a:solidFill>
              </a:rPr>
              <a:t>Download the Subgrant Data Collection Form and fill in data  for each of your subgrantees.  </a:t>
            </a:r>
          </a:p>
          <a:p>
            <a:r>
              <a:rPr lang="en-US" dirty="0">
                <a:solidFill>
                  <a:srgbClr val="FF0000"/>
                </a:solidFill>
              </a:rPr>
              <a:t>Then, upload the completed form to the application.</a:t>
            </a:r>
          </a:p>
          <a:p>
            <a:r>
              <a:rPr lang="en-US" dirty="0">
                <a:solidFill>
                  <a:srgbClr val="FF0000"/>
                </a:solidFill>
              </a:rPr>
              <a:t>If you did not subgrant, you will upload a blank spreadsheet. </a:t>
            </a:r>
          </a:p>
        </p:txBody>
      </p:sp>
    </p:spTree>
    <p:extLst>
      <p:ext uri="{BB962C8B-B14F-4D97-AF65-F5344CB8AC3E}">
        <p14:creationId xmlns:p14="http://schemas.microsoft.com/office/powerpoint/2010/main" val="654924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96ED76-6CC4-84BD-622B-782433A4EAEF}"/>
              </a:ext>
            </a:extLst>
          </p:cNvPr>
          <p:cNvPicPr>
            <a:picLocks noChangeAspect="1"/>
          </p:cNvPicPr>
          <p:nvPr/>
        </p:nvPicPr>
        <p:blipFill>
          <a:blip r:embed="rId2"/>
          <a:stretch>
            <a:fillRect/>
          </a:stretch>
        </p:blipFill>
        <p:spPr>
          <a:xfrm>
            <a:off x="609600" y="0"/>
            <a:ext cx="10972800" cy="6858000"/>
          </a:xfrm>
          <a:prstGeom prst="rect">
            <a:avLst/>
          </a:prstGeom>
        </p:spPr>
      </p:pic>
      <p:pic>
        <p:nvPicPr>
          <p:cNvPr id="5" name="Picture 4">
            <a:extLst>
              <a:ext uri="{FF2B5EF4-FFF2-40B4-BE49-F238E27FC236}">
                <a16:creationId xmlns:a16="http://schemas.microsoft.com/office/drawing/2014/main" id="{E3FD1C2E-624C-5434-C3CB-6C6A0A95A80E}"/>
              </a:ext>
            </a:extLst>
          </p:cNvPr>
          <p:cNvPicPr>
            <a:picLocks noChangeAspect="1"/>
          </p:cNvPicPr>
          <p:nvPr/>
        </p:nvPicPr>
        <p:blipFill>
          <a:blip r:embed="rId2"/>
          <a:stretch>
            <a:fillRect/>
          </a:stretch>
        </p:blipFill>
        <p:spPr>
          <a:xfrm>
            <a:off x="609600" y="0"/>
            <a:ext cx="10972800" cy="6858000"/>
          </a:xfrm>
          <a:prstGeom prst="rect">
            <a:avLst/>
          </a:prstGeom>
        </p:spPr>
      </p:pic>
      <p:pic>
        <p:nvPicPr>
          <p:cNvPr id="6" name="Picture 5">
            <a:extLst>
              <a:ext uri="{FF2B5EF4-FFF2-40B4-BE49-F238E27FC236}">
                <a16:creationId xmlns:a16="http://schemas.microsoft.com/office/drawing/2014/main" id="{E067BD52-D363-8A15-187A-AD27B08B5828}"/>
              </a:ext>
            </a:extLst>
          </p:cNvPr>
          <p:cNvPicPr>
            <a:picLocks noChangeAspect="1"/>
          </p:cNvPicPr>
          <p:nvPr/>
        </p:nvPicPr>
        <p:blipFill>
          <a:blip r:embed="rId2"/>
          <a:stretch>
            <a:fillRect/>
          </a:stretch>
        </p:blipFill>
        <p:spPr>
          <a:xfrm>
            <a:off x="548640" y="-38100"/>
            <a:ext cx="11033760" cy="6896100"/>
          </a:xfrm>
          <a:prstGeom prst="rect">
            <a:avLst/>
          </a:prstGeom>
        </p:spPr>
      </p:pic>
      <p:sp>
        <p:nvSpPr>
          <p:cNvPr id="7" name="TextBox 6">
            <a:extLst>
              <a:ext uri="{FF2B5EF4-FFF2-40B4-BE49-F238E27FC236}">
                <a16:creationId xmlns:a16="http://schemas.microsoft.com/office/drawing/2014/main" id="{56455B31-037A-C433-60D0-FA80851700E4}"/>
              </a:ext>
            </a:extLst>
          </p:cNvPr>
          <p:cNvSpPr txBox="1"/>
          <p:nvPr/>
        </p:nvSpPr>
        <p:spPr>
          <a:xfrm>
            <a:off x="7089913" y="4267200"/>
            <a:ext cx="3723861" cy="646331"/>
          </a:xfrm>
          <a:prstGeom prst="rect">
            <a:avLst/>
          </a:prstGeom>
          <a:noFill/>
          <a:ln>
            <a:solidFill>
              <a:srgbClr val="FF0000"/>
            </a:solidFill>
          </a:ln>
        </p:spPr>
        <p:txBody>
          <a:bodyPr wrap="square" rtlCol="0">
            <a:spAutoFit/>
          </a:bodyPr>
          <a:lstStyle/>
          <a:p>
            <a:r>
              <a:rPr lang="en-US" dirty="0">
                <a:solidFill>
                  <a:srgbClr val="FF0000"/>
                </a:solidFill>
              </a:rPr>
              <a:t>Download step by step instructions if this is your first time filling this out</a:t>
            </a:r>
          </a:p>
        </p:txBody>
      </p:sp>
      <p:pic>
        <p:nvPicPr>
          <p:cNvPr id="8" name="Picture 7">
            <a:extLst>
              <a:ext uri="{FF2B5EF4-FFF2-40B4-BE49-F238E27FC236}">
                <a16:creationId xmlns:a16="http://schemas.microsoft.com/office/drawing/2014/main" id="{2175BFB5-9DD4-6682-500C-3BB68E1E44F4}"/>
              </a:ext>
            </a:extLst>
          </p:cNvPr>
          <p:cNvPicPr>
            <a:picLocks noChangeAspect="1"/>
          </p:cNvPicPr>
          <p:nvPr/>
        </p:nvPicPr>
        <p:blipFill>
          <a:blip r:embed="rId3"/>
          <a:stretch>
            <a:fillRect/>
          </a:stretch>
        </p:blipFill>
        <p:spPr>
          <a:xfrm>
            <a:off x="7089913" y="3715063"/>
            <a:ext cx="692446" cy="533087"/>
          </a:xfrm>
          <a:prstGeom prst="rect">
            <a:avLst/>
          </a:prstGeom>
        </p:spPr>
      </p:pic>
    </p:spTree>
    <p:extLst>
      <p:ext uri="{BB962C8B-B14F-4D97-AF65-F5344CB8AC3E}">
        <p14:creationId xmlns:p14="http://schemas.microsoft.com/office/powerpoint/2010/main" val="2045810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02AAD1-C312-4860-8FBA-63D15C172DFB}"/>
              </a:ext>
            </a:extLst>
          </p:cNvPr>
          <p:cNvPicPr>
            <a:picLocks noChangeAspect="1"/>
          </p:cNvPicPr>
          <p:nvPr/>
        </p:nvPicPr>
        <p:blipFill>
          <a:blip r:embed="rId2"/>
          <a:stretch>
            <a:fillRect/>
          </a:stretch>
        </p:blipFill>
        <p:spPr>
          <a:xfrm rot="20668854">
            <a:off x="322257" y="1715701"/>
            <a:ext cx="2795095" cy="522088"/>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B1DA6D11-9A09-4F84-B547-90D94B47C69E}"/>
              </a:ext>
            </a:extLst>
          </p:cNvPr>
          <p:cNvPicPr>
            <a:picLocks noChangeAspect="1"/>
          </p:cNvPicPr>
          <p:nvPr/>
        </p:nvPicPr>
        <p:blipFill rotWithShape="1">
          <a:blip r:embed="rId3">
            <a:extLst>
              <a:ext uri="{28A0092B-C50C-407E-A947-70E740481C1C}">
                <a14:useLocalDpi xmlns:a14="http://schemas.microsoft.com/office/drawing/2010/main" val="0"/>
              </a:ext>
            </a:extLst>
          </a:blip>
          <a:srcRect t="8561" b="22807"/>
          <a:stretch/>
        </p:blipFill>
        <p:spPr>
          <a:xfrm>
            <a:off x="3279905" y="1"/>
            <a:ext cx="7705766" cy="6858000"/>
          </a:xfrm>
          <a:prstGeom prst="rect">
            <a:avLst/>
          </a:prstGeom>
        </p:spPr>
      </p:pic>
      <p:sp>
        <p:nvSpPr>
          <p:cNvPr id="3" name="Rectangle 2">
            <a:extLst>
              <a:ext uri="{FF2B5EF4-FFF2-40B4-BE49-F238E27FC236}">
                <a16:creationId xmlns:a16="http://schemas.microsoft.com/office/drawing/2014/main" id="{B370E08A-374F-42FA-8F93-6A079822E9D4}"/>
              </a:ext>
            </a:extLst>
          </p:cNvPr>
          <p:cNvSpPr/>
          <p:nvPr/>
        </p:nvSpPr>
        <p:spPr>
          <a:xfrm rot="20633951">
            <a:off x="373603" y="1793204"/>
            <a:ext cx="2692402" cy="369332"/>
          </a:xfrm>
          <a:prstGeom prst="rect">
            <a:avLst/>
          </a:prstGeom>
        </p:spPr>
        <p:txBody>
          <a:bodyPr wrap="square">
            <a:spAutoFit/>
          </a:bodyPr>
          <a:lstStyle/>
          <a:p>
            <a:r>
              <a:rPr lang="en-US" dirty="0">
                <a:solidFill>
                  <a:srgbClr val="FF0000"/>
                </a:solidFill>
              </a:rPr>
              <a:t>Step-by-step instructions</a:t>
            </a:r>
          </a:p>
        </p:txBody>
      </p:sp>
      <p:pic>
        <p:nvPicPr>
          <p:cNvPr id="6" name="Picture 5">
            <a:extLst>
              <a:ext uri="{FF2B5EF4-FFF2-40B4-BE49-F238E27FC236}">
                <a16:creationId xmlns:a16="http://schemas.microsoft.com/office/drawing/2014/main" id="{5E03CE72-A4E1-4D93-8603-558902187DB0}"/>
              </a:ext>
            </a:extLst>
          </p:cNvPr>
          <p:cNvPicPr>
            <a:picLocks noChangeAspect="1"/>
          </p:cNvPicPr>
          <p:nvPr/>
        </p:nvPicPr>
        <p:blipFill>
          <a:blip r:embed="rId4"/>
          <a:stretch>
            <a:fillRect/>
          </a:stretch>
        </p:blipFill>
        <p:spPr>
          <a:xfrm rot="20560531">
            <a:off x="3161667" y="1340996"/>
            <a:ext cx="644173" cy="268889"/>
          </a:xfrm>
          <a:prstGeom prst="rect">
            <a:avLst/>
          </a:prstGeom>
        </p:spPr>
      </p:pic>
    </p:spTree>
    <p:extLst>
      <p:ext uri="{BB962C8B-B14F-4D97-AF65-F5344CB8AC3E}">
        <p14:creationId xmlns:p14="http://schemas.microsoft.com/office/powerpoint/2010/main" val="89471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0DE496-2900-3155-9D82-4FAA1AB5F813}"/>
              </a:ext>
            </a:extLst>
          </p:cNvPr>
          <p:cNvPicPr>
            <a:picLocks noChangeAspect="1"/>
          </p:cNvPicPr>
          <p:nvPr/>
        </p:nvPicPr>
        <p:blipFill>
          <a:blip r:embed="rId2"/>
          <a:stretch>
            <a:fillRect/>
          </a:stretch>
        </p:blipFill>
        <p:spPr>
          <a:xfrm>
            <a:off x="197427" y="384464"/>
            <a:ext cx="12192000" cy="6858000"/>
          </a:xfrm>
          <a:prstGeom prst="rect">
            <a:avLst/>
          </a:prstGeom>
        </p:spPr>
      </p:pic>
      <p:sp>
        <p:nvSpPr>
          <p:cNvPr id="6" name="Oval 5">
            <a:extLst>
              <a:ext uri="{FF2B5EF4-FFF2-40B4-BE49-F238E27FC236}">
                <a16:creationId xmlns:a16="http://schemas.microsoft.com/office/drawing/2014/main" id="{87CA4299-42E6-477C-4CCA-8A39989C8EF0}"/>
              </a:ext>
            </a:extLst>
          </p:cNvPr>
          <p:cNvSpPr/>
          <p:nvPr/>
        </p:nvSpPr>
        <p:spPr>
          <a:xfrm>
            <a:off x="2389909" y="599555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32A7BCF2-E5A2-FC94-5682-D0855568FE7E}"/>
              </a:ext>
            </a:extLst>
          </p:cNvPr>
          <p:cNvCxnSpPr/>
          <p:nvPr/>
        </p:nvCxnSpPr>
        <p:spPr>
          <a:xfrm>
            <a:off x="1278082" y="554874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51D242AA-73B8-A762-D476-CE1FC7F6E80D}"/>
              </a:ext>
            </a:extLst>
          </p:cNvPr>
          <p:cNvSpPr/>
          <p:nvPr/>
        </p:nvSpPr>
        <p:spPr>
          <a:xfrm rot="1125642">
            <a:off x="324306" y="5877412"/>
            <a:ext cx="1531255" cy="4968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1350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76A40-7B77-4BF4-A127-A2FCBA6E98E5}"/>
              </a:ext>
            </a:extLst>
          </p:cNvPr>
          <p:cNvPicPr>
            <a:picLocks noChangeAspect="1"/>
          </p:cNvPicPr>
          <p:nvPr/>
        </p:nvPicPr>
        <p:blipFill rotWithShape="1">
          <a:blip r:embed="rId3"/>
          <a:srcRect t="3229" r="19471" b="5544"/>
          <a:stretch/>
        </p:blipFill>
        <p:spPr>
          <a:xfrm>
            <a:off x="898093" y="116706"/>
            <a:ext cx="10395814" cy="6624588"/>
          </a:xfrm>
          <a:prstGeom prst="rect">
            <a:avLst/>
          </a:prstGeom>
        </p:spPr>
      </p:pic>
      <p:pic>
        <p:nvPicPr>
          <p:cNvPr id="5" name="Picture 4">
            <a:extLst>
              <a:ext uri="{FF2B5EF4-FFF2-40B4-BE49-F238E27FC236}">
                <a16:creationId xmlns:a16="http://schemas.microsoft.com/office/drawing/2014/main" id="{AEA4DE76-EC5C-42BA-9E3A-BAB9C91B900E}"/>
              </a:ext>
            </a:extLst>
          </p:cNvPr>
          <p:cNvPicPr>
            <a:picLocks noChangeAspect="1"/>
          </p:cNvPicPr>
          <p:nvPr/>
        </p:nvPicPr>
        <p:blipFill>
          <a:blip r:embed="rId4"/>
          <a:stretch>
            <a:fillRect/>
          </a:stretch>
        </p:blipFill>
        <p:spPr>
          <a:xfrm>
            <a:off x="3474085" y="2995642"/>
            <a:ext cx="5880666" cy="866716"/>
          </a:xfrm>
          <a:prstGeom prst="rect">
            <a:avLst/>
          </a:prstGeom>
        </p:spPr>
      </p:pic>
      <p:sp>
        <p:nvSpPr>
          <p:cNvPr id="6" name="Rectangle 5">
            <a:extLst>
              <a:ext uri="{FF2B5EF4-FFF2-40B4-BE49-F238E27FC236}">
                <a16:creationId xmlns:a16="http://schemas.microsoft.com/office/drawing/2014/main" id="{E33C7A56-3AFB-42C8-A04B-40C1BFE3BBBD}"/>
              </a:ext>
            </a:extLst>
          </p:cNvPr>
          <p:cNvSpPr/>
          <p:nvPr/>
        </p:nvSpPr>
        <p:spPr>
          <a:xfrm>
            <a:off x="4565046" y="3244334"/>
            <a:ext cx="3472048" cy="369332"/>
          </a:xfrm>
          <a:prstGeom prst="rect">
            <a:avLst/>
          </a:prstGeom>
        </p:spPr>
        <p:txBody>
          <a:bodyPr wrap="square">
            <a:spAutoFit/>
          </a:bodyPr>
          <a:lstStyle/>
          <a:p>
            <a:r>
              <a:rPr lang="en-US" dirty="0">
                <a:solidFill>
                  <a:srgbClr val="FF0000"/>
                </a:solidFill>
              </a:rPr>
              <a:t>Make sure ALL fields are complete</a:t>
            </a:r>
          </a:p>
        </p:txBody>
      </p:sp>
    </p:spTree>
    <p:extLst>
      <p:ext uri="{BB962C8B-B14F-4D97-AF65-F5344CB8AC3E}">
        <p14:creationId xmlns:p14="http://schemas.microsoft.com/office/powerpoint/2010/main" val="190632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76A40-7B77-4BF4-A127-A2FCBA6E98E5}"/>
              </a:ext>
            </a:extLst>
          </p:cNvPr>
          <p:cNvPicPr>
            <a:picLocks noChangeAspect="1"/>
          </p:cNvPicPr>
          <p:nvPr/>
        </p:nvPicPr>
        <p:blipFill rotWithShape="1">
          <a:blip r:embed="rId3">
            <a:extLst>
              <a:ext uri="{28A0092B-C50C-407E-A947-70E740481C1C}">
                <a14:useLocalDpi xmlns:a14="http://schemas.microsoft.com/office/drawing/2010/main" val="0"/>
              </a:ext>
            </a:extLst>
          </a:blip>
          <a:srcRect l="1268" t="3230" r="29754" b="4998"/>
          <a:stretch/>
        </p:blipFill>
        <p:spPr>
          <a:xfrm>
            <a:off x="1510975" y="0"/>
            <a:ext cx="9170050" cy="6862667"/>
          </a:xfrm>
          <a:prstGeom prst="rect">
            <a:avLst/>
          </a:prstGeom>
        </p:spPr>
      </p:pic>
      <p:pic>
        <p:nvPicPr>
          <p:cNvPr id="4" name="Picture 3">
            <a:extLst>
              <a:ext uri="{FF2B5EF4-FFF2-40B4-BE49-F238E27FC236}">
                <a16:creationId xmlns:a16="http://schemas.microsoft.com/office/drawing/2014/main" id="{F3B35ED3-0913-491A-8687-9FE2F084D557}"/>
              </a:ext>
            </a:extLst>
          </p:cNvPr>
          <p:cNvPicPr>
            <a:picLocks noChangeAspect="1"/>
          </p:cNvPicPr>
          <p:nvPr/>
        </p:nvPicPr>
        <p:blipFill>
          <a:blip r:embed="rId4"/>
          <a:stretch>
            <a:fillRect/>
          </a:stretch>
        </p:blipFill>
        <p:spPr>
          <a:xfrm>
            <a:off x="3168358" y="3167953"/>
            <a:ext cx="6651231" cy="980285"/>
          </a:xfrm>
          <a:prstGeom prst="rect">
            <a:avLst/>
          </a:prstGeom>
        </p:spPr>
      </p:pic>
      <p:sp>
        <p:nvSpPr>
          <p:cNvPr id="5" name="Rectangle 4">
            <a:extLst>
              <a:ext uri="{FF2B5EF4-FFF2-40B4-BE49-F238E27FC236}">
                <a16:creationId xmlns:a16="http://schemas.microsoft.com/office/drawing/2014/main" id="{972E6A11-03D9-4F3F-8D12-55F77440B5C8}"/>
              </a:ext>
            </a:extLst>
          </p:cNvPr>
          <p:cNvSpPr/>
          <p:nvPr/>
        </p:nvSpPr>
        <p:spPr>
          <a:xfrm>
            <a:off x="3906113" y="3334929"/>
            <a:ext cx="5175720" cy="646331"/>
          </a:xfrm>
          <a:prstGeom prst="rect">
            <a:avLst/>
          </a:prstGeom>
        </p:spPr>
        <p:txBody>
          <a:bodyPr wrap="square">
            <a:spAutoFit/>
          </a:bodyPr>
          <a:lstStyle/>
          <a:p>
            <a:r>
              <a:rPr lang="en-US" dirty="0">
                <a:solidFill>
                  <a:srgbClr val="FF0000"/>
                </a:solidFill>
              </a:rPr>
              <a:t>EIN number is REQUIRED. If you do not have one, you will have to call the subgrantee and obtain it.</a:t>
            </a:r>
          </a:p>
        </p:txBody>
      </p:sp>
      <p:pic>
        <p:nvPicPr>
          <p:cNvPr id="6" name="Picture 5">
            <a:extLst>
              <a:ext uri="{FF2B5EF4-FFF2-40B4-BE49-F238E27FC236}">
                <a16:creationId xmlns:a16="http://schemas.microsoft.com/office/drawing/2014/main" id="{B2143873-02A1-AB13-6833-F62F45D639BC}"/>
              </a:ext>
            </a:extLst>
          </p:cNvPr>
          <p:cNvPicPr>
            <a:picLocks noChangeAspect="1"/>
          </p:cNvPicPr>
          <p:nvPr/>
        </p:nvPicPr>
        <p:blipFill>
          <a:blip r:embed="rId5"/>
          <a:stretch>
            <a:fillRect/>
          </a:stretch>
        </p:blipFill>
        <p:spPr>
          <a:xfrm rot="16200000">
            <a:off x="5058136" y="2352296"/>
            <a:ext cx="910225" cy="379944"/>
          </a:xfrm>
          <a:prstGeom prst="rect">
            <a:avLst/>
          </a:prstGeom>
        </p:spPr>
      </p:pic>
    </p:spTree>
    <p:extLst>
      <p:ext uri="{BB962C8B-B14F-4D97-AF65-F5344CB8AC3E}">
        <p14:creationId xmlns:p14="http://schemas.microsoft.com/office/powerpoint/2010/main" val="2631827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76A40-7B77-4BF4-A127-A2FCBA6E98E5}"/>
              </a:ext>
            </a:extLst>
          </p:cNvPr>
          <p:cNvPicPr>
            <a:picLocks noChangeAspect="1"/>
          </p:cNvPicPr>
          <p:nvPr/>
        </p:nvPicPr>
        <p:blipFill rotWithShape="1">
          <a:blip r:embed="rId3">
            <a:extLst>
              <a:ext uri="{28A0092B-C50C-407E-A947-70E740481C1C}">
                <a14:useLocalDpi xmlns:a14="http://schemas.microsoft.com/office/drawing/2010/main" val="0"/>
              </a:ext>
            </a:extLst>
          </a:blip>
          <a:srcRect l="1268" t="3230" r="29754" b="4998"/>
          <a:stretch/>
        </p:blipFill>
        <p:spPr>
          <a:xfrm>
            <a:off x="1510975" y="0"/>
            <a:ext cx="9170050" cy="6862667"/>
          </a:xfrm>
          <a:prstGeom prst="rect">
            <a:avLst/>
          </a:prstGeom>
        </p:spPr>
      </p:pic>
      <p:pic>
        <p:nvPicPr>
          <p:cNvPr id="4" name="Picture 3">
            <a:extLst>
              <a:ext uri="{FF2B5EF4-FFF2-40B4-BE49-F238E27FC236}">
                <a16:creationId xmlns:a16="http://schemas.microsoft.com/office/drawing/2014/main" id="{F3B35ED3-0913-491A-8687-9FE2F084D557}"/>
              </a:ext>
            </a:extLst>
          </p:cNvPr>
          <p:cNvPicPr>
            <a:picLocks noChangeAspect="1"/>
          </p:cNvPicPr>
          <p:nvPr/>
        </p:nvPicPr>
        <p:blipFill>
          <a:blip r:embed="rId4"/>
          <a:stretch>
            <a:fillRect/>
          </a:stretch>
        </p:blipFill>
        <p:spPr>
          <a:xfrm>
            <a:off x="3326825" y="3327663"/>
            <a:ext cx="5844554" cy="977163"/>
          </a:xfrm>
          <a:prstGeom prst="rect">
            <a:avLst/>
          </a:prstGeom>
        </p:spPr>
      </p:pic>
      <p:sp>
        <p:nvSpPr>
          <p:cNvPr id="5" name="Rectangle 4">
            <a:extLst>
              <a:ext uri="{FF2B5EF4-FFF2-40B4-BE49-F238E27FC236}">
                <a16:creationId xmlns:a16="http://schemas.microsoft.com/office/drawing/2014/main" id="{972E6A11-03D9-4F3F-8D12-55F77440B5C8}"/>
              </a:ext>
            </a:extLst>
          </p:cNvPr>
          <p:cNvSpPr/>
          <p:nvPr/>
        </p:nvSpPr>
        <p:spPr>
          <a:xfrm>
            <a:off x="3871493" y="3491117"/>
            <a:ext cx="5767941" cy="646331"/>
          </a:xfrm>
          <a:prstGeom prst="rect">
            <a:avLst/>
          </a:prstGeom>
        </p:spPr>
        <p:txBody>
          <a:bodyPr wrap="square">
            <a:spAutoFit/>
          </a:bodyPr>
          <a:lstStyle/>
          <a:p>
            <a:r>
              <a:rPr lang="en-US" dirty="0">
                <a:solidFill>
                  <a:srgbClr val="FF0000"/>
                </a:solidFill>
              </a:rPr>
              <a:t>Organization race pertains to the organization, </a:t>
            </a:r>
          </a:p>
          <a:p>
            <a:r>
              <a:rPr lang="en-US" dirty="0">
                <a:solidFill>
                  <a:srgbClr val="FF0000"/>
                </a:solidFill>
              </a:rPr>
              <a:t>not the audience.</a:t>
            </a:r>
          </a:p>
        </p:txBody>
      </p:sp>
      <p:pic>
        <p:nvPicPr>
          <p:cNvPr id="6" name="Picture 5">
            <a:extLst>
              <a:ext uri="{FF2B5EF4-FFF2-40B4-BE49-F238E27FC236}">
                <a16:creationId xmlns:a16="http://schemas.microsoft.com/office/drawing/2014/main" id="{40BB19B2-68D3-4392-1FEC-AF0BE9A9565D}"/>
              </a:ext>
            </a:extLst>
          </p:cNvPr>
          <p:cNvPicPr>
            <a:picLocks noChangeAspect="1"/>
          </p:cNvPicPr>
          <p:nvPr/>
        </p:nvPicPr>
        <p:blipFill>
          <a:blip r:embed="rId5"/>
          <a:stretch>
            <a:fillRect/>
          </a:stretch>
        </p:blipFill>
        <p:spPr>
          <a:xfrm rot="16200000">
            <a:off x="6208209" y="2309193"/>
            <a:ext cx="910225" cy="379944"/>
          </a:xfrm>
          <a:prstGeom prst="rect">
            <a:avLst/>
          </a:prstGeom>
        </p:spPr>
      </p:pic>
    </p:spTree>
    <p:extLst>
      <p:ext uri="{BB962C8B-B14F-4D97-AF65-F5344CB8AC3E}">
        <p14:creationId xmlns:p14="http://schemas.microsoft.com/office/powerpoint/2010/main" val="618253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76A40-7B77-4BF4-A127-A2FCBA6E98E5}"/>
              </a:ext>
            </a:extLst>
          </p:cNvPr>
          <p:cNvPicPr>
            <a:picLocks noChangeAspect="1"/>
          </p:cNvPicPr>
          <p:nvPr/>
        </p:nvPicPr>
        <p:blipFill rotWithShape="1">
          <a:blip r:embed="rId3">
            <a:extLst>
              <a:ext uri="{28A0092B-C50C-407E-A947-70E740481C1C}">
                <a14:useLocalDpi xmlns:a14="http://schemas.microsoft.com/office/drawing/2010/main" val="0"/>
              </a:ext>
            </a:extLst>
          </a:blip>
          <a:srcRect l="1268" t="3230" r="29754" b="4998"/>
          <a:stretch/>
        </p:blipFill>
        <p:spPr>
          <a:xfrm>
            <a:off x="1510975" y="-4667"/>
            <a:ext cx="9170050" cy="6862667"/>
          </a:xfrm>
          <a:prstGeom prst="rect">
            <a:avLst/>
          </a:prstGeom>
        </p:spPr>
      </p:pic>
      <p:pic>
        <p:nvPicPr>
          <p:cNvPr id="4" name="Picture 3">
            <a:extLst>
              <a:ext uri="{FF2B5EF4-FFF2-40B4-BE49-F238E27FC236}">
                <a16:creationId xmlns:a16="http://schemas.microsoft.com/office/drawing/2014/main" id="{F3B35ED3-0913-491A-8687-9FE2F084D557}"/>
              </a:ext>
            </a:extLst>
          </p:cNvPr>
          <p:cNvPicPr>
            <a:picLocks noChangeAspect="1"/>
          </p:cNvPicPr>
          <p:nvPr/>
        </p:nvPicPr>
        <p:blipFill>
          <a:blip r:embed="rId4"/>
          <a:stretch>
            <a:fillRect/>
          </a:stretch>
        </p:blipFill>
        <p:spPr>
          <a:xfrm>
            <a:off x="2857355" y="3305655"/>
            <a:ext cx="7279907" cy="747870"/>
          </a:xfrm>
          <a:prstGeom prst="rect">
            <a:avLst/>
          </a:prstGeom>
        </p:spPr>
      </p:pic>
      <p:sp>
        <p:nvSpPr>
          <p:cNvPr id="5" name="Rectangle 4">
            <a:extLst>
              <a:ext uri="{FF2B5EF4-FFF2-40B4-BE49-F238E27FC236}">
                <a16:creationId xmlns:a16="http://schemas.microsoft.com/office/drawing/2014/main" id="{972E6A11-03D9-4F3F-8D12-55F77440B5C8}"/>
              </a:ext>
            </a:extLst>
          </p:cNvPr>
          <p:cNvSpPr/>
          <p:nvPr/>
        </p:nvSpPr>
        <p:spPr>
          <a:xfrm>
            <a:off x="3747356" y="3491910"/>
            <a:ext cx="5767941" cy="369332"/>
          </a:xfrm>
          <a:prstGeom prst="rect">
            <a:avLst/>
          </a:prstGeom>
        </p:spPr>
        <p:txBody>
          <a:bodyPr wrap="square">
            <a:spAutoFit/>
          </a:bodyPr>
          <a:lstStyle/>
          <a:p>
            <a:r>
              <a:rPr lang="en-US" dirty="0">
                <a:solidFill>
                  <a:srgbClr val="FF0000"/>
                </a:solidFill>
              </a:rPr>
              <a:t>Grant Amount + Matching Funds = Total Project Budget.</a:t>
            </a:r>
          </a:p>
        </p:txBody>
      </p:sp>
      <p:pic>
        <p:nvPicPr>
          <p:cNvPr id="6" name="Picture 5">
            <a:extLst>
              <a:ext uri="{FF2B5EF4-FFF2-40B4-BE49-F238E27FC236}">
                <a16:creationId xmlns:a16="http://schemas.microsoft.com/office/drawing/2014/main" id="{D3453975-F0DE-8C88-CC92-DB84BC5CB556}"/>
              </a:ext>
            </a:extLst>
          </p:cNvPr>
          <p:cNvPicPr>
            <a:picLocks noChangeAspect="1"/>
          </p:cNvPicPr>
          <p:nvPr/>
        </p:nvPicPr>
        <p:blipFill>
          <a:blip r:embed="rId5"/>
          <a:stretch>
            <a:fillRect/>
          </a:stretch>
        </p:blipFill>
        <p:spPr>
          <a:xfrm rot="16200000">
            <a:off x="7339424" y="2302565"/>
            <a:ext cx="910225" cy="379944"/>
          </a:xfrm>
          <a:prstGeom prst="rect">
            <a:avLst/>
          </a:prstGeom>
        </p:spPr>
      </p:pic>
      <p:pic>
        <p:nvPicPr>
          <p:cNvPr id="7" name="Picture 6">
            <a:extLst>
              <a:ext uri="{FF2B5EF4-FFF2-40B4-BE49-F238E27FC236}">
                <a16:creationId xmlns:a16="http://schemas.microsoft.com/office/drawing/2014/main" id="{CF69B7CF-B8A1-7F5F-F9C5-3F42211394B4}"/>
              </a:ext>
            </a:extLst>
          </p:cNvPr>
          <p:cNvPicPr>
            <a:picLocks noChangeAspect="1"/>
          </p:cNvPicPr>
          <p:nvPr/>
        </p:nvPicPr>
        <p:blipFill>
          <a:blip r:embed="rId5"/>
          <a:stretch>
            <a:fillRect/>
          </a:stretch>
        </p:blipFill>
        <p:spPr>
          <a:xfrm rot="16200000">
            <a:off x="8510787" y="2302564"/>
            <a:ext cx="910225" cy="379944"/>
          </a:xfrm>
          <a:prstGeom prst="rect">
            <a:avLst/>
          </a:prstGeom>
        </p:spPr>
      </p:pic>
      <p:pic>
        <p:nvPicPr>
          <p:cNvPr id="8" name="Picture 7">
            <a:extLst>
              <a:ext uri="{FF2B5EF4-FFF2-40B4-BE49-F238E27FC236}">
                <a16:creationId xmlns:a16="http://schemas.microsoft.com/office/drawing/2014/main" id="{BE798957-2638-0991-1D86-12B3E2B66645}"/>
              </a:ext>
            </a:extLst>
          </p:cNvPr>
          <p:cNvPicPr>
            <a:picLocks noChangeAspect="1"/>
          </p:cNvPicPr>
          <p:nvPr/>
        </p:nvPicPr>
        <p:blipFill>
          <a:blip r:embed="rId5"/>
          <a:stretch>
            <a:fillRect/>
          </a:stretch>
        </p:blipFill>
        <p:spPr>
          <a:xfrm rot="16200000">
            <a:off x="9682150" y="2302566"/>
            <a:ext cx="910225" cy="379944"/>
          </a:xfrm>
          <a:prstGeom prst="rect">
            <a:avLst/>
          </a:prstGeom>
        </p:spPr>
      </p:pic>
    </p:spTree>
    <p:extLst>
      <p:ext uri="{BB962C8B-B14F-4D97-AF65-F5344CB8AC3E}">
        <p14:creationId xmlns:p14="http://schemas.microsoft.com/office/powerpoint/2010/main" val="3953115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76A40-7B77-4BF4-A127-A2FCBA6E98E5}"/>
              </a:ext>
            </a:extLst>
          </p:cNvPr>
          <p:cNvPicPr>
            <a:picLocks noChangeAspect="1"/>
          </p:cNvPicPr>
          <p:nvPr/>
        </p:nvPicPr>
        <p:blipFill rotWithShape="1">
          <a:blip r:embed="rId3">
            <a:extLst>
              <a:ext uri="{28A0092B-C50C-407E-A947-70E740481C1C}">
                <a14:useLocalDpi xmlns:a14="http://schemas.microsoft.com/office/drawing/2010/main" val="0"/>
              </a:ext>
            </a:extLst>
          </a:blip>
          <a:srcRect l="18160" t="3818" r="598" b="4001"/>
          <a:stretch/>
        </p:blipFill>
        <p:spPr>
          <a:xfrm>
            <a:off x="727198" y="4801"/>
            <a:ext cx="10737604" cy="6853199"/>
          </a:xfrm>
          <a:prstGeom prst="rect">
            <a:avLst/>
          </a:prstGeom>
        </p:spPr>
      </p:pic>
      <p:pic>
        <p:nvPicPr>
          <p:cNvPr id="4" name="Picture 3">
            <a:extLst>
              <a:ext uri="{FF2B5EF4-FFF2-40B4-BE49-F238E27FC236}">
                <a16:creationId xmlns:a16="http://schemas.microsoft.com/office/drawing/2014/main" id="{49E25771-E25F-4420-8061-7524743D1334}"/>
              </a:ext>
            </a:extLst>
          </p:cNvPr>
          <p:cNvPicPr>
            <a:picLocks noChangeAspect="1"/>
          </p:cNvPicPr>
          <p:nvPr/>
        </p:nvPicPr>
        <p:blipFill>
          <a:blip r:embed="rId4"/>
          <a:stretch>
            <a:fillRect/>
          </a:stretch>
        </p:blipFill>
        <p:spPr>
          <a:xfrm>
            <a:off x="2619943" y="3271380"/>
            <a:ext cx="7986016" cy="1508009"/>
          </a:xfrm>
          <a:prstGeom prst="rect">
            <a:avLst/>
          </a:prstGeom>
        </p:spPr>
      </p:pic>
      <p:sp>
        <p:nvSpPr>
          <p:cNvPr id="6" name="Rectangle 5">
            <a:extLst>
              <a:ext uri="{FF2B5EF4-FFF2-40B4-BE49-F238E27FC236}">
                <a16:creationId xmlns:a16="http://schemas.microsoft.com/office/drawing/2014/main" id="{981594ED-94E1-4A97-B037-820D031682D2}"/>
              </a:ext>
            </a:extLst>
          </p:cNvPr>
          <p:cNvSpPr/>
          <p:nvPr/>
        </p:nvSpPr>
        <p:spPr>
          <a:xfrm>
            <a:off x="3804116" y="3505867"/>
            <a:ext cx="5767941" cy="923330"/>
          </a:xfrm>
          <a:prstGeom prst="rect">
            <a:avLst/>
          </a:prstGeom>
        </p:spPr>
        <p:txBody>
          <a:bodyPr wrap="square">
            <a:spAutoFit/>
          </a:bodyPr>
          <a:lstStyle/>
          <a:p>
            <a:r>
              <a:rPr lang="en-US" dirty="0">
                <a:solidFill>
                  <a:srgbClr val="FF0000"/>
                </a:solidFill>
              </a:rPr>
              <a:t>If you select “yes” under Multicultural, it MUST be listed in the corresponding Multicultural section in the Final Report and vice versa.</a:t>
            </a:r>
          </a:p>
        </p:txBody>
      </p:sp>
      <p:pic>
        <p:nvPicPr>
          <p:cNvPr id="5" name="Picture 4">
            <a:extLst>
              <a:ext uri="{FF2B5EF4-FFF2-40B4-BE49-F238E27FC236}">
                <a16:creationId xmlns:a16="http://schemas.microsoft.com/office/drawing/2014/main" id="{E87CCE5B-B37B-948D-FF90-B6ED2F59DEBB}"/>
              </a:ext>
            </a:extLst>
          </p:cNvPr>
          <p:cNvPicPr>
            <a:picLocks noChangeAspect="1"/>
          </p:cNvPicPr>
          <p:nvPr/>
        </p:nvPicPr>
        <p:blipFill>
          <a:blip r:embed="rId5"/>
          <a:stretch>
            <a:fillRect/>
          </a:stretch>
        </p:blipFill>
        <p:spPr>
          <a:xfrm rot="16200000">
            <a:off x="6585279" y="2288426"/>
            <a:ext cx="910225" cy="379944"/>
          </a:xfrm>
          <a:prstGeom prst="rect">
            <a:avLst/>
          </a:prstGeom>
        </p:spPr>
      </p:pic>
    </p:spTree>
    <p:extLst>
      <p:ext uri="{BB962C8B-B14F-4D97-AF65-F5344CB8AC3E}">
        <p14:creationId xmlns:p14="http://schemas.microsoft.com/office/powerpoint/2010/main" val="2004691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76A40-7B77-4BF4-A127-A2FCBA6E98E5}"/>
              </a:ext>
            </a:extLst>
          </p:cNvPr>
          <p:cNvPicPr>
            <a:picLocks noChangeAspect="1"/>
          </p:cNvPicPr>
          <p:nvPr/>
        </p:nvPicPr>
        <p:blipFill rotWithShape="1">
          <a:blip r:embed="rId3">
            <a:extLst>
              <a:ext uri="{28A0092B-C50C-407E-A947-70E740481C1C}">
                <a14:useLocalDpi xmlns:a14="http://schemas.microsoft.com/office/drawing/2010/main" val="0"/>
              </a:ext>
            </a:extLst>
          </a:blip>
          <a:srcRect l="18160" t="3818" r="598" b="4001"/>
          <a:stretch/>
        </p:blipFill>
        <p:spPr>
          <a:xfrm>
            <a:off x="727198" y="4801"/>
            <a:ext cx="10737604" cy="6853199"/>
          </a:xfrm>
          <a:prstGeom prst="rect">
            <a:avLst/>
          </a:prstGeom>
        </p:spPr>
      </p:pic>
      <p:pic>
        <p:nvPicPr>
          <p:cNvPr id="4" name="Picture 3">
            <a:extLst>
              <a:ext uri="{FF2B5EF4-FFF2-40B4-BE49-F238E27FC236}">
                <a16:creationId xmlns:a16="http://schemas.microsoft.com/office/drawing/2014/main" id="{49E25771-E25F-4420-8061-7524743D1334}"/>
              </a:ext>
            </a:extLst>
          </p:cNvPr>
          <p:cNvPicPr>
            <a:picLocks noChangeAspect="1"/>
          </p:cNvPicPr>
          <p:nvPr/>
        </p:nvPicPr>
        <p:blipFill>
          <a:blip r:embed="rId4"/>
          <a:stretch>
            <a:fillRect/>
          </a:stretch>
        </p:blipFill>
        <p:spPr>
          <a:xfrm>
            <a:off x="3044150" y="3299660"/>
            <a:ext cx="6952114" cy="1312776"/>
          </a:xfrm>
          <a:prstGeom prst="rect">
            <a:avLst/>
          </a:prstGeom>
        </p:spPr>
      </p:pic>
      <p:sp>
        <p:nvSpPr>
          <p:cNvPr id="6" name="Rectangle 5">
            <a:extLst>
              <a:ext uri="{FF2B5EF4-FFF2-40B4-BE49-F238E27FC236}">
                <a16:creationId xmlns:a16="http://schemas.microsoft.com/office/drawing/2014/main" id="{981594ED-94E1-4A97-B037-820D031682D2}"/>
              </a:ext>
            </a:extLst>
          </p:cNvPr>
          <p:cNvSpPr/>
          <p:nvPr/>
        </p:nvSpPr>
        <p:spPr>
          <a:xfrm>
            <a:off x="3804116" y="3505867"/>
            <a:ext cx="5767941" cy="923330"/>
          </a:xfrm>
          <a:prstGeom prst="rect">
            <a:avLst/>
          </a:prstGeom>
        </p:spPr>
        <p:txBody>
          <a:bodyPr wrap="square">
            <a:spAutoFit/>
          </a:bodyPr>
          <a:lstStyle/>
          <a:p>
            <a:r>
              <a:rPr lang="en-US" dirty="0">
                <a:solidFill>
                  <a:srgbClr val="FF0000"/>
                </a:solidFill>
              </a:rPr>
              <a:t>Keep the project description succinct yet informative. Tell us how the funds were used and give a simple description of the event.</a:t>
            </a:r>
          </a:p>
        </p:txBody>
      </p:sp>
      <p:pic>
        <p:nvPicPr>
          <p:cNvPr id="5" name="Picture 4">
            <a:extLst>
              <a:ext uri="{FF2B5EF4-FFF2-40B4-BE49-F238E27FC236}">
                <a16:creationId xmlns:a16="http://schemas.microsoft.com/office/drawing/2014/main" id="{6238ABEC-A0F1-7A9B-EB99-5E5F055B8DCF}"/>
              </a:ext>
            </a:extLst>
          </p:cNvPr>
          <p:cNvPicPr>
            <a:picLocks noChangeAspect="1"/>
          </p:cNvPicPr>
          <p:nvPr/>
        </p:nvPicPr>
        <p:blipFill>
          <a:blip r:embed="rId5"/>
          <a:stretch>
            <a:fillRect/>
          </a:stretch>
        </p:blipFill>
        <p:spPr>
          <a:xfrm rot="16200000">
            <a:off x="7556239" y="2264858"/>
            <a:ext cx="910225" cy="379944"/>
          </a:xfrm>
          <a:prstGeom prst="rect">
            <a:avLst/>
          </a:prstGeom>
        </p:spPr>
      </p:pic>
    </p:spTree>
    <p:extLst>
      <p:ext uri="{BB962C8B-B14F-4D97-AF65-F5344CB8AC3E}">
        <p14:creationId xmlns:p14="http://schemas.microsoft.com/office/powerpoint/2010/main" val="262941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767560-F687-42DB-B069-34D29098EC7E}"/>
              </a:ext>
            </a:extLst>
          </p:cNvPr>
          <p:cNvPicPr>
            <a:picLocks noChangeAspect="1"/>
          </p:cNvPicPr>
          <p:nvPr/>
        </p:nvPicPr>
        <p:blipFill rotWithShape="1">
          <a:blip r:embed="rId3">
            <a:extLst>
              <a:ext uri="{28A0092B-C50C-407E-A947-70E740481C1C}">
                <a14:useLocalDpi xmlns:a14="http://schemas.microsoft.com/office/drawing/2010/main" val="0"/>
              </a:ext>
            </a:extLst>
          </a:blip>
          <a:srcRect l="9679" t="18100" r="44092" b="54620"/>
          <a:stretch/>
        </p:blipFill>
        <p:spPr>
          <a:xfrm>
            <a:off x="372155" y="4838815"/>
            <a:ext cx="6083166" cy="2019185"/>
          </a:xfrm>
          <a:prstGeom prst="rect">
            <a:avLst/>
          </a:prstGeom>
        </p:spPr>
      </p:pic>
      <p:pic>
        <p:nvPicPr>
          <p:cNvPr id="3" name="Picture 2">
            <a:extLst>
              <a:ext uri="{FF2B5EF4-FFF2-40B4-BE49-F238E27FC236}">
                <a16:creationId xmlns:a16="http://schemas.microsoft.com/office/drawing/2014/main" id="{8DA76A40-7B77-4BF4-A127-A2FCBA6E98E5}"/>
              </a:ext>
            </a:extLst>
          </p:cNvPr>
          <p:cNvPicPr>
            <a:picLocks noChangeAspect="1"/>
          </p:cNvPicPr>
          <p:nvPr/>
        </p:nvPicPr>
        <p:blipFill rotWithShape="1">
          <a:blip r:embed="rId4">
            <a:extLst>
              <a:ext uri="{28A0092B-C50C-407E-A947-70E740481C1C}">
                <a14:useLocalDpi xmlns:a14="http://schemas.microsoft.com/office/drawing/2010/main" val="0"/>
              </a:ext>
            </a:extLst>
          </a:blip>
          <a:srcRect l="487" t="3228" r="35384" b="21718"/>
          <a:stretch/>
        </p:blipFill>
        <p:spPr>
          <a:xfrm>
            <a:off x="2769" y="0"/>
            <a:ext cx="6840793" cy="4503559"/>
          </a:xfrm>
          <a:prstGeom prst="rect">
            <a:avLst/>
          </a:prstGeom>
        </p:spPr>
      </p:pic>
      <p:pic>
        <p:nvPicPr>
          <p:cNvPr id="4" name="Picture 3">
            <a:extLst>
              <a:ext uri="{FF2B5EF4-FFF2-40B4-BE49-F238E27FC236}">
                <a16:creationId xmlns:a16="http://schemas.microsoft.com/office/drawing/2014/main" id="{49E25771-E25F-4420-8061-7524743D1334}"/>
              </a:ext>
            </a:extLst>
          </p:cNvPr>
          <p:cNvPicPr>
            <a:picLocks noChangeAspect="1"/>
          </p:cNvPicPr>
          <p:nvPr/>
        </p:nvPicPr>
        <p:blipFill>
          <a:blip r:embed="rId5"/>
          <a:stretch>
            <a:fillRect/>
          </a:stretch>
        </p:blipFill>
        <p:spPr>
          <a:xfrm>
            <a:off x="4296449" y="4503559"/>
            <a:ext cx="5767941" cy="1089167"/>
          </a:xfrm>
          <a:prstGeom prst="rect">
            <a:avLst/>
          </a:prstGeom>
        </p:spPr>
      </p:pic>
      <p:sp>
        <p:nvSpPr>
          <p:cNvPr id="6" name="Rectangle 5">
            <a:extLst>
              <a:ext uri="{FF2B5EF4-FFF2-40B4-BE49-F238E27FC236}">
                <a16:creationId xmlns:a16="http://schemas.microsoft.com/office/drawing/2014/main" id="{981594ED-94E1-4A97-B037-820D031682D2}"/>
              </a:ext>
            </a:extLst>
          </p:cNvPr>
          <p:cNvSpPr/>
          <p:nvPr/>
        </p:nvSpPr>
        <p:spPr>
          <a:xfrm>
            <a:off x="4296449" y="4503559"/>
            <a:ext cx="5767941" cy="923330"/>
          </a:xfrm>
          <a:prstGeom prst="rect">
            <a:avLst/>
          </a:prstGeom>
        </p:spPr>
        <p:txBody>
          <a:bodyPr wrap="square">
            <a:spAutoFit/>
          </a:bodyPr>
          <a:lstStyle/>
          <a:p>
            <a:r>
              <a:rPr lang="en-US" dirty="0">
                <a:solidFill>
                  <a:srgbClr val="FF0000"/>
                </a:solidFill>
              </a:rPr>
              <a:t>You will find all totals at the bottom of the spreadsheet. Make sure the total grant amount listed in this first cell matches the amount listed in the final report.</a:t>
            </a:r>
          </a:p>
        </p:txBody>
      </p:sp>
      <p:pic>
        <p:nvPicPr>
          <p:cNvPr id="5" name="Picture 4">
            <a:extLst>
              <a:ext uri="{FF2B5EF4-FFF2-40B4-BE49-F238E27FC236}">
                <a16:creationId xmlns:a16="http://schemas.microsoft.com/office/drawing/2014/main" id="{052F384D-F335-4796-A235-CB662F73972B}"/>
              </a:ext>
            </a:extLst>
          </p:cNvPr>
          <p:cNvPicPr>
            <a:picLocks noChangeAspect="1"/>
          </p:cNvPicPr>
          <p:nvPr/>
        </p:nvPicPr>
        <p:blipFill>
          <a:blip r:embed="rId6"/>
          <a:stretch>
            <a:fillRect/>
          </a:stretch>
        </p:blipFill>
        <p:spPr>
          <a:xfrm rot="13466059">
            <a:off x="3660795" y="4223319"/>
            <a:ext cx="598981" cy="250025"/>
          </a:xfrm>
          <a:prstGeom prst="rect">
            <a:avLst/>
          </a:prstGeom>
        </p:spPr>
      </p:pic>
      <p:pic>
        <p:nvPicPr>
          <p:cNvPr id="8" name="Picture 7">
            <a:extLst>
              <a:ext uri="{FF2B5EF4-FFF2-40B4-BE49-F238E27FC236}">
                <a16:creationId xmlns:a16="http://schemas.microsoft.com/office/drawing/2014/main" id="{8DC7E990-123A-472C-BB5A-DB511CD5FE73}"/>
              </a:ext>
            </a:extLst>
          </p:cNvPr>
          <p:cNvPicPr>
            <a:picLocks noChangeAspect="1"/>
          </p:cNvPicPr>
          <p:nvPr/>
        </p:nvPicPr>
        <p:blipFill>
          <a:blip r:embed="rId6"/>
          <a:stretch>
            <a:fillRect/>
          </a:stretch>
        </p:blipFill>
        <p:spPr>
          <a:xfrm rot="8670336">
            <a:off x="3575676" y="5705114"/>
            <a:ext cx="667124" cy="278469"/>
          </a:xfrm>
          <a:prstGeom prst="rect">
            <a:avLst/>
          </a:prstGeom>
        </p:spPr>
      </p:pic>
    </p:spTree>
    <p:extLst>
      <p:ext uri="{BB962C8B-B14F-4D97-AF65-F5344CB8AC3E}">
        <p14:creationId xmlns:p14="http://schemas.microsoft.com/office/powerpoint/2010/main" val="2871730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6206A8-2B69-E635-4909-6C3B72911DC2}"/>
              </a:ext>
            </a:extLst>
          </p:cNvPr>
          <p:cNvPicPr>
            <a:picLocks noChangeAspect="1"/>
          </p:cNvPicPr>
          <p:nvPr/>
        </p:nvPicPr>
        <p:blipFill>
          <a:blip r:embed="rId2"/>
          <a:stretch>
            <a:fillRect/>
          </a:stretch>
        </p:blipFill>
        <p:spPr>
          <a:xfrm>
            <a:off x="212035" y="0"/>
            <a:ext cx="11979965" cy="6858000"/>
          </a:xfrm>
          <a:prstGeom prst="rect">
            <a:avLst/>
          </a:prstGeom>
        </p:spPr>
      </p:pic>
      <p:sp>
        <p:nvSpPr>
          <p:cNvPr id="7" name="TextBox 6">
            <a:extLst>
              <a:ext uri="{FF2B5EF4-FFF2-40B4-BE49-F238E27FC236}">
                <a16:creationId xmlns:a16="http://schemas.microsoft.com/office/drawing/2014/main" id="{57DDC1EB-04F5-DAD3-E75B-2C1EBE06D62D}"/>
              </a:ext>
            </a:extLst>
          </p:cNvPr>
          <p:cNvSpPr txBox="1"/>
          <p:nvPr/>
        </p:nvSpPr>
        <p:spPr>
          <a:xfrm>
            <a:off x="5320145" y="987136"/>
            <a:ext cx="6141028" cy="923330"/>
          </a:xfrm>
          <a:prstGeom prst="rect">
            <a:avLst/>
          </a:prstGeom>
          <a:noFill/>
          <a:ln>
            <a:solidFill>
              <a:srgbClr val="FF0000"/>
            </a:solidFill>
          </a:ln>
        </p:spPr>
        <p:txBody>
          <a:bodyPr wrap="square" rtlCol="0">
            <a:spAutoFit/>
          </a:bodyPr>
          <a:lstStyle/>
          <a:p>
            <a:r>
              <a:rPr lang="en-US" dirty="0">
                <a:solidFill>
                  <a:srgbClr val="FF0000"/>
                </a:solidFill>
              </a:rPr>
              <a:t>Print the report, sign it, scan the report with your signature, and email it </a:t>
            </a:r>
            <a:r>
              <a:rPr lang="en-US" dirty="0">
                <a:solidFill>
                  <a:srgbClr val="FF0000"/>
                </a:solidFill>
                <a:hlinkClick r:id="rId3">
                  <a:extLst>
                    <a:ext uri="{A12FA001-AC4F-418D-AE19-62706E023703}">
                      <ahyp:hlinkClr xmlns:ahyp="http://schemas.microsoft.com/office/drawing/2018/hyperlinkcolor" val="tx"/>
                    </a:ext>
                  </a:extLst>
                </a:hlinkClick>
              </a:rPr>
              <a:t>ncac.grantsoffice@ncdcr.gov</a:t>
            </a:r>
            <a:r>
              <a:rPr lang="en-US" dirty="0">
                <a:solidFill>
                  <a:srgbClr val="FF0000"/>
                </a:solidFill>
              </a:rPr>
              <a:t> </a:t>
            </a:r>
          </a:p>
          <a:p>
            <a:r>
              <a:rPr lang="en-US" dirty="0">
                <a:solidFill>
                  <a:srgbClr val="FF0000"/>
                </a:solidFill>
              </a:rPr>
              <a:t>You do not need to mail it in this year!</a:t>
            </a:r>
          </a:p>
        </p:txBody>
      </p:sp>
    </p:spTree>
    <p:extLst>
      <p:ext uri="{BB962C8B-B14F-4D97-AF65-F5344CB8AC3E}">
        <p14:creationId xmlns:p14="http://schemas.microsoft.com/office/powerpoint/2010/main" val="2208436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3605B-B69C-C848-9775-C00ADDDB9C14}"/>
              </a:ext>
            </a:extLst>
          </p:cNvPr>
          <p:cNvPicPr>
            <a:picLocks noChangeAspect="1"/>
          </p:cNvPicPr>
          <p:nvPr/>
        </p:nvPicPr>
        <p:blipFill>
          <a:blip r:embed="rId2"/>
          <a:stretch>
            <a:fillRect/>
          </a:stretch>
        </p:blipFill>
        <p:spPr>
          <a:xfrm>
            <a:off x="609600" y="0"/>
            <a:ext cx="10972800" cy="6858000"/>
          </a:xfrm>
          <a:prstGeom prst="rect">
            <a:avLst/>
          </a:prstGeom>
        </p:spPr>
      </p:pic>
    </p:spTree>
    <p:extLst>
      <p:ext uri="{BB962C8B-B14F-4D97-AF65-F5344CB8AC3E}">
        <p14:creationId xmlns:p14="http://schemas.microsoft.com/office/powerpoint/2010/main" val="3265332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4875"/>
            <a:ext cx="10515600" cy="795338"/>
          </a:xfrm>
        </p:spPr>
        <p:txBody>
          <a:bodyPr/>
          <a:lstStyle/>
          <a:p>
            <a:r>
              <a:rPr lang="en-US" dirty="0"/>
              <a:t>Common Mistakes </a:t>
            </a:r>
          </a:p>
        </p:txBody>
      </p:sp>
      <p:sp>
        <p:nvSpPr>
          <p:cNvPr id="3" name="Content Placeholder 2"/>
          <p:cNvSpPr>
            <a:spLocks noGrp="1"/>
          </p:cNvSpPr>
          <p:nvPr>
            <p:ph idx="1"/>
          </p:nvPr>
        </p:nvSpPr>
        <p:spPr>
          <a:xfrm>
            <a:off x="838200" y="1873250"/>
            <a:ext cx="10515600" cy="3811382"/>
          </a:xfrm>
        </p:spPr>
        <p:txBody>
          <a:bodyPr>
            <a:normAutofit/>
          </a:bodyPr>
          <a:lstStyle/>
          <a:p>
            <a:pPr marL="90805" marR="166370" indent="0">
              <a:lnSpc>
                <a:spcPct val="100000"/>
              </a:lnSpc>
              <a:spcBef>
                <a:spcPts val="270"/>
              </a:spcBef>
              <a:buNone/>
              <a:tabLst>
                <a:tab pos="320040" algn="l"/>
              </a:tabLst>
            </a:pPr>
            <a:r>
              <a:rPr lang="en-US" sz="2400" spc="-15" dirty="0">
                <a:cs typeface="Gill Sans MT"/>
              </a:rPr>
              <a:t>- Narrative </a:t>
            </a:r>
            <a:r>
              <a:rPr lang="en-US" sz="2400" spc="-5" dirty="0">
                <a:cs typeface="Gill Sans MT"/>
              </a:rPr>
              <a:t>does not give information about programs funded</a:t>
            </a:r>
            <a:endParaRPr lang="en-US" sz="2400" dirty="0">
              <a:cs typeface="Gill Sans MT"/>
            </a:endParaRPr>
          </a:p>
          <a:p>
            <a:pPr marL="90805" marR="351155" indent="0">
              <a:lnSpc>
                <a:spcPct val="100000"/>
              </a:lnSpc>
              <a:spcBef>
                <a:spcPts val="994"/>
              </a:spcBef>
              <a:buNone/>
              <a:tabLst>
                <a:tab pos="320040" algn="l"/>
              </a:tabLst>
            </a:pPr>
            <a:r>
              <a:rPr lang="en-US" sz="2400" spc="-5" dirty="0">
                <a:cs typeface="Gill Sans MT"/>
              </a:rPr>
              <a:t>- Budget numbers do not match the allocation </a:t>
            </a:r>
            <a:r>
              <a:rPr lang="en-US" sz="2400" spc="-10" dirty="0">
                <a:cs typeface="Gill Sans MT"/>
              </a:rPr>
              <a:t>worksheet</a:t>
            </a:r>
            <a:endParaRPr lang="en-US" sz="2400" dirty="0">
              <a:cs typeface="Gill Sans MT"/>
            </a:endParaRPr>
          </a:p>
          <a:p>
            <a:pPr marL="90805" indent="0">
              <a:lnSpc>
                <a:spcPct val="100000"/>
              </a:lnSpc>
              <a:buNone/>
              <a:tabLst>
                <a:tab pos="320040" algn="l"/>
              </a:tabLst>
            </a:pPr>
            <a:r>
              <a:rPr lang="en-US" sz="2400" spc="-5" dirty="0">
                <a:cs typeface="Gill Sans MT"/>
              </a:rPr>
              <a:t>- Insufficient </a:t>
            </a:r>
            <a:r>
              <a:rPr lang="en-US" sz="2400" spc="-10" dirty="0">
                <a:cs typeface="Gill Sans MT"/>
              </a:rPr>
              <a:t>marketing</a:t>
            </a:r>
            <a:r>
              <a:rPr lang="en-US" sz="2400" spc="15" dirty="0">
                <a:cs typeface="Gill Sans MT"/>
              </a:rPr>
              <a:t> </a:t>
            </a:r>
            <a:r>
              <a:rPr lang="en-US" sz="2400" spc="-5" dirty="0">
                <a:cs typeface="Gill Sans MT"/>
              </a:rPr>
              <a:t>materials (an item without our </a:t>
            </a:r>
            <a:r>
              <a:rPr lang="en-US" sz="2400" spc="-15" dirty="0">
                <a:cs typeface="Gill Sans MT"/>
              </a:rPr>
              <a:t>logo </a:t>
            </a:r>
            <a:r>
              <a:rPr lang="en-US" sz="2400" spc="-5" dirty="0">
                <a:cs typeface="Gill Sans MT"/>
              </a:rPr>
              <a:t>on</a:t>
            </a:r>
            <a:r>
              <a:rPr lang="en-US" sz="2400" spc="50" dirty="0">
                <a:cs typeface="Gill Sans MT"/>
              </a:rPr>
              <a:t> </a:t>
            </a:r>
            <a:r>
              <a:rPr lang="en-US" sz="2400" spc="-10" dirty="0">
                <a:cs typeface="Gill Sans MT"/>
              </a:rPr>
              <a:t>it)</a:t>
            </a:r>
            <a:endParaRPr lang="en-US" sz="2400" dirty="0">
              <a:cs typeface="Gill Sans MT"/>
            </a:endParaRPr>
          </a:p>
          <a:p>
            <a:pPr marL="90805" indent="0">
              <a:lnSpc>
                <a:spcPct val="100000"/>
              </a:lnSpc>
              <a:spcBef>
                <a:spcPts val="1010"/>
              </a:spcBef>
              <a:buNone/>
              <a:tabLst>
                <a:tab pos="320040" algn="l"/>
              </a:tabLst>
            </a:pPr>
            <a:endParaRPr lang="en-US" sz="2400" dirty="0">
              <a:cs typeface="Gill Sans MT"/>
            </a:endParaRPr>
          </a:p>
        </p:txBody>
      </p:sp>
    </p:spTree>
    <p:extLst>
      <p:ext uri="{BB962C8B-B14F-4D97-AF65-F5344CB8AC3E}">
        <p14:creationId xmlns:p14="http://schemas.microsoft.com/office/powerpoint/2010/main" val="82181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199" y="175881"/>
            <a:ext cx="10515600" cy="1325563"/>
          </a:xfrm>
        </p:spPr>
        <p:txBody>
          <a:bodyPr/>
          <a:lstStyle/>
          <a:p>
            <a:r>
              <a:rPr lang="en-US" dirty="0"/>
              <a:t>GoSmart</a:t>
            </a:r>
          </a:p>
        </p:txBody>
      </p:sp>
      <p:cxnSp>
        <p:nvCxnSpPr>
          <p:cNvPr id="4" name="Straight Connector 3">
            <a:extLst>
              <a:ext uri="{FF2B5EF4-FFF2-40B4-BE49-F238E27FC236}">
                <a16:creationId xmlns:a16="http://schemas.microsoft.com/office/drawing/2014/main" id="{CABC1654-E1FD-4A86-9EEF-E3853D689FA9}"/>
              </a:ext>
            </a:extLst>
          </p:cNvPr>
          <p:cNvCxnSpPr>
            <a:cxnSpLocks/>
          </p:cNvCxnSpPr>
          <p:nvPr/>
        </p:nvCxnSpPr>
        <p:spPr>
          <a:xfrm>
            <a:off x="967666" y="1135293"/>
            <a:ext cx="10386134" cy="0"/>
          </a:xfrm>
          <a:prstGeom prst="line">
            <a:avLst/>
          </a:prstGeom>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12A7ECF2-DCE0-4319-AD8D-C8F9643F281F}"/>
              </a:ext>
            </a:extLst>
          </p:cNvPr>
          <p:cNvPicPr>
            <a:picLocks noChangeAspect="1"/>
          </p:cNvPicPr>
          <p:nvPr/>
        </p:nvPicPr>
        <p:blipFill rotWithShape="1">
          <a:blip r:embed="rId3"/>
          <a:srcRect l="995" t="1443"/>
          <a:stretch/>
        </p:blipFill>
        <p:spPr>
          <a:xfrm>
            <a:off x="838198" y="1267155"/>
            <a:ext cx="9953526" cy="5414964"/>
          </a:xfrm>
          <a:prstGeom prst="rect">
            <a:avLst/>
          </a:prstGeom>
        </p:spPr>
      </p:pic>
      <p:sp>
        <p:nvSpPr>
          <p:cNvPr id="8" name="Arrow: Right 7">
            <a:extLst>
              <a:ext uri="{FF2B5EF4-FFF2-40B4-BE49-F238E27FC236}">
                <a16:creationId xmlns:a16="http://schemas.microsoft.com/office/drawing/2014/main" id="{14A2F8E3-313D-459A-9350-7DC6C642D7F8}"/>
              </a:ext>
            </a:extLst>
          </p:cNvPr>
          <p:cNvSpPr/>
          <p:nvPr/>
        </p:nvSpPr>
        <p:spPr>
          <a:xfrm rot="10800000">
            <a:off x="3495985" y="2375555"/>
            <a:ext cx="1179709" cy="3592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0824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3368"/>
            <a:ext cx="10515600" cy="517320"/>
          </a:xfrm>
        </p:spPr>
        <p:txBody>
          <a:bodyPr>
            <a:normAutofit fontScale="90000"/>
          </a:bodyPr>
          <a:lstStyle/>
          <a:p>
            <a:r>
              <a:rPr lang="en-US" dirty="0"/>
              <a:t>Final Checklist</a:t>
            </a:r>
          </a:p>
        </p:txBody>
      </p:sp>
      <p:sp>
        <p:nvSpPr>
          <p:cNvPr id="3" name="Content Placeholder 2"/>
          <p:cNvSpPr>
            <a:spLocks noGrp="1"/>
          </p:cNvSpPr>
          <p:nvPr>
            <p:ph idx="1"/>
          </p:nvPr>
        </p:nvSpPr>
        <p:spPr>
          <a:xfrm>
            <a:off x="838200" y="1873250"/>
            <a:ext cx="10515600" cy="3811382"/>
          </a:xfrm>
        </p:spPr>
        <p:txBody>
          <a:bodyPr>
            <a:normAutofit/>
          </a:bodyPr>
          <a:lstStyle/>
          <a:p>
            <a:pPr marL="12700" indent="0">
              <a:lnSpc>
                <a:spcPct val="100000"/>
              </a:lnSpc>
              <a:spcBef>
                <a:spcPts val="1110"/>
              </a:spcBef>
              <a:buClr>
                <a:srgbClr val="9BAEB5"/>
              </a:buClr>
              <a:buSzPct val="96875"/>
              <a:buNone/>
              <a:tabLst>
                <a:tab pos="376555" algn="l"/>
              </a:tabLst>
            </a:pPr>
            <a:r>
              <a:rPr lang="en-US" sz="2400" dirty="0">
                <a:solidFill>
                  <a:srgbClr val="252525"/>
                </a:solidFill>
                <a:cs typeface="Gill Sans MT"/>
              </a:rPr>
              <a:t>- Submit </a:t>
            </a:r>
            <a:r>
              <a:rPr lang="en-US" sz="2400" spc="-15" dirty="0">
                <a:solidFill>
                  <a:srgbClr val="252525"/>
                </a:solidFill>
                <a:cs typeface="Gill Sans MT"/>
              </a:rPr>
              <a:t>your </a:t>
            </a:r>
            <a:r>
              <a:rPr lang="en-US" sz="2400" dirty="0">
                <a:solidFill>
                  <a:srgbClr val="252525"/>
                </a:solidFill>
                <a:cs typeface="Gill Sans MT"/>
              </a:rPr>
              <a:t>online</a:t>
            </a:r>
            <a:r>
              <a:rPr lang="en-US" sz="2400" spc="-95" dirty="0">
                <a:solidFill>
                  <a:srgbClr val="252525"/>
                </a:solidFill>
                <a:cs typeface="Gill Sans MT"/>
              </a:rPr>
              <a:t> </a:t>
            </a:r>
            <a:r>
              <a:rPr lang="en-US" sz="2400" dirty="0">
                <a:solidFill>
                  <a:srgbClr val="252525"/>
                </a:solidFill>
                <a:cs typeface="Gill Sans MT"/>
              </a:rPr>
              <a:t>report</a:t>
            </a:r>
            <a:endParaRPr lang="en-US" sz="2400" dirty="0">
              <a:cs typeface="Gill Sans MT"/>
            </a:endParaRPr>
          </a:p>
          <a:p>
            <a:pPr marL="355600" indent="-342900">
              <a:lnSpc>
                <a:spcPct val="100000"/>
              </a:lnSpc>
              <a:spcBef>
                <a:spcPts val="994"/>
              </a:spcBef>
              <a:buClr>
                <a:srgbClr val="9BAEB5"/>
              </a:buClr>
              <a:buSzPct val="96875"/>
              <a:buFontTx/>
              <a:buChar char="-"/>
              <a:tabLst>
                <a:tab pos="376555" algn="l"/>
              </a:tabLst>
            </a:pPr>
            <a:r>
              <a:rPr lang="en-US" sz="2400" spc="-5" dirty="0">
                <a:solidFill>
                  <a:srgbClr val="252525"/>
                </a:solidFill>
                <a:cs typeface="Gill Sans MT"/>
              </a:rPr>
              <a:t>Print online report and sign certification page</a:t>
            </a:r>
          </a:p>
          <a:p>
            <a:pPr marL="355600" indent="-342900">
              <a:lnSpc>
                <a:spcPct val="100000"/>
              </a:lnSpc>
              <a:spcBef>
                <a:spcPts val="994"/>
              </a:spcBef>
              <a:buClr>
                <a:srgbClr val="9BAEB5"/>
              </a:buClr>
              <a:buSzPct val="96875"/>
              <a:buFontTx/>
              <a:buChar char="-"/>
              <a:tabLst>
                <a:tab pos="376555" algn="l"/>
              </a:tabLst>
            </a:pPr>
            <a:r>
              <a:rPr lang="en-US" sz="2400" spc="-5" dirty="0">
                <a:solidFill>
                  <a:srgbClr val="252525"/>
                </a:solidFill>
                <a:cs typeface="Gill Sans MT"/>
              </a:rPr>
              <a:t>Ensure all uploaded documents are also included in your emailed PDF</a:t>
            </a:r>
          </a:p>
          <a:p>
            <a:pPr marL="355600" indent="-342900">
              <a:lnSpc>
                <a:spcPct val="100000"/>
              </a:lnSpc>
              <a:spcBef>
                <a:spcPts val="994"/>
              </a:spcBef>
              <a:buClr>
                <a:srgbClr val="9BAEB5"/>
              </a:buClr>
              <a:buSzPct val="96875"/>
              <a:buFontTx/>
              <a:buChar char="-"/>
              <a:tabLst>
                <a:tab pos="376555" algn="l"/>
              </a:tabLst>
            </a:pPr>
            <a:r>
              <a:rPr lang="en-US" sz="2400" spc="-5" dirty="0">
                <a:solidFill>
                  <a:srgbClr val="252525"/>
                </a:solidFill>
                <a:cs typeface="Gill Sans MT"/>
              </a:rPr>
              <a:t>Scan the report and email a PDF of signed report to </a:t>
            </a:r>
            <a:r>
              <a:rPr lang="en-US" sz="2400" spc="-5" dirty="0">
                <a:solidFill>
                  <a:srgbClr val="252525"/>
                </a:solidFill>
                <a:cs typeface="Gill Sans MT"/>
                <a:hlinkClick r:id="rId2"/>
              </a:rPr>
              <a:t>ncac.grantsoffice@ncdcr.gov</a:t>
            </a:r>
            <a:r>
              <a:rPr lang="en-US" sz="2400" spc="-5" dirty="0">
                <a:solidFill>
                  <a:srgbClr val="252525"/>
                </a:solidFill>
                <a:cs typeface="Gill Sans MT"/>
              </a:rPr>
              <a:t> by July 31, 2022</a:t>
            </a:r>
          </a:p>
        </p:txBody>
      </p:sp>
    </p:spTree>
    <p:extLst>
      <p:ext uri="{BB962C8B-B14F-4D97-AF65-F5344CB8AC3E}">
        <p14:creationId xmlns:p14="http://schemas.microsoft.com/office/powerpoint/2010/main" val="3862174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a:xfrm>
            <a:off x="838200" y="1873250"/>
            <a:ext cx="10515600" cy="3811382"/>
          </a:xfrm>
        </p:spPr>
        <p:txBody>
          <a:bodyPr>
            <a:normAutofit fontScale="77500" lnSpcReduction="20000"/>
          </a:bodyPr>
          <a:lstStyle/>
          <a:p>
            <a:pPr marL="0" indent="0">
              <a:buNone/>
            </a:pPr>
            <a:r>
              <a:rPr lang="en-US" dirty="0"/>
              <a:t>If you need help with your final report, or have specific questions, contact: </a:t>
            </a:r>
          </a:p>
          <a:p>
            <a:pPr marL="0" indent="0">
              <a:buNone/>
            </a:pPr>
            <a:endParaRPr lang="en-US" dirty="0"/>
          </a:p>
          <a:p>
            <a:pPr marL="0" indent="0">
              <a:buNone/>
            </a:pPr>
            <a:r>
              <a:rPr lang="en-US" b="1" dirty="0"/>
              <a:t>Arts in Communities Director:</a:t>
            </a:r>
          </a:p>
          <a:p>
            <a:pPr marL="0" indent="0">
              <a:buNone/>
            </a:pPr>
            <a:r>
              <a:rPr lang="en-US" sz="2600" dirty="0"/>
              <a:t>Janelle Wienke </a:t>
            </a:r>
          </a:p>
          <a:p>
            <a:pPr marL="0" indent="0">
              <a:buNone/>
            </a:pPr>
            <a:r>
              <a:rPr lang="en-US" sz="2400" dirty="0">
                <a:hlinkClick r:id="rId2"/>
              </a:rPr>
              <a:t>janelle.wienke@ncdcr.gov</a:t>
            </a:r>
            <a:endParaRPr lang="en-US" sz="2400" dirty="0"/>
          </a:p>
          <a:p>
            <a:pPr marL="0" indent="0">
              <a:buNone/>
            </a:pPr>
            <a:r>
              <a:rPr lang="en-US" sz="2400" dirty="0"/>
              <a:t>(919) 814-6506</a:t>
            </a:r>
          </a:p>
          <a:p>
            <a:pPr marL="0" indent="0">
              <a:buNone/>
            </a:pPr>
            <a:endParaRPr lang="en-US" dirty="0"/>
          </a:p>
          <a:p>
            <a:pPr marL="0" indent="0">
              <a:buNone/>
            </a:pPr>
            <a:r>
              <a:rPr lang="en-US" b="1" dirty="0"/>
              <a:t>Creative Economies Director:</a:t>
            </a:r>
          </a:p>
          <a:p>
            <a:pPr marL="0" indent="0">
              <a:buNone/>
            </a:pPr>
            <a:r>
              <a:rPr lang="en-US" sz="2600" dirty="0"/>
              <a:t>Leigh Ann Wilder</a:t>
            </a:r>
          </a:p>
          <a:p>
            <a:pPr marL="0" indent="0">
              <a:buNone/>
            </a:pPr>
            <a:r>
              <a:rPr lang="en-US" sz="2600" dirty="0">
                <a:hlinkClick r:id="rId3"/>
              </a:rPr>
              <a:t>leighann.wilder@ncdcr.gov</a:t>
            </a:r>
            <a:endParaRPr lang="en-US" sz="2600" dirty="0"/>
          </a:p>
          <a:p>
            <a:pPr marL="0" indent="0">
              <a:buNone/>
            </a:pPr>
            <a:r>
              <a:rPr lang="en-US" sz="2600" dirty="0"/>
              <a:t>919-814-6508</a:t>
            </a:r>
          </a:p>
          <a:p>
            <a:pPr marL="0" indent="0">
              <a:buNone/>
            </a:pPr>
            <a:endParaRPr lang="en-US" sz="2600" dirty="0"/>
          </a:p>
          <a:p>
            <a:pPr marL="0" indent="0">
              <a:buNone/>
            </a:pPr>
            <a:endParaRPr lang="en-US" sz="2600" dirty="0"/>
          </a:p>
        </p:txBody>
      </p:sp>
    </p:spTree>
    <p:extLst>
      <p:ext uri="{BB962C8B-B14F-4D97-AF65-F5344CB8AC3E}">
        <p14:creationId xmlns:p14="http://schemas.microsoft.com/office/powerpoint/2010/main" val="2732316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3BEB48-9535-1DFE-D3FA-2446A44CC54B}"/>
              </a:ext>
            </a:extLst>
          </p:cNvPr>
          <p:cNvPicPr>
            <a:picLocks noChangeAspect="1"/>
          </p:cNvPicPr>
          <p:nvPr/>
        </p:nvPicPr>
        <p:blipFill>
          <a:blip r:embed="rId2"/>
          <a:stretch>
            <a:fillRect/>
          </a:stretch>
        </p:blipFill>
        <p:spPr>
          <a:xfrm>
            <a:off x="901148" y="182216"/>
            <a:ext cx="10681252" cy="6675783"/>
          </a:xfrm>
          <a:prstGeom prst="rect">
            <a:avLst/>
          </a:prstGeom>
        </p:spPr>
      </p:pic>
    </p:spTree>
    <p:extLst>
      <p:ext uri="{BB962C8B-B14F-4D97-AF65-F5344CB8AC3E}">
        <p14:creationId xmlns:p14="http://schemas.microsoft.com/office/powerpoint/2010/main" val="253334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6E69F5-C051-5C74-F6B8-4F04EE0DED3C}"/>
              </a:ext>
            </a:extLst>
          </p:cNvPr>
          <p:cNvPicPr>
            <a:picLocks noChangeAspect="1"/>
          </p:cNvPicPr>
          <p:nvPr/>
        </p:nvPicPr>
        <p:blipFill>
          <a:blip r:embed="rId2"/>
          <a:stretch>
            <a:fillRect/>
          </a:stretch>
        </p:blipFill>
        <p:spPr>
          <a:xfrm>
            <a:off x="0" y="665017"/>
            <a:ext cx="12192000" cy="6192983"/>
          </a:xfrm>
          <a:prstGeom prst="rect">
            <a:avLst/>
          </a:prstGeom>
        </p:spPr>
      </p:pic>
      <p:sp>
        <p:nvSpPr>
          <p:cNvPr id="5" name="TextBox 4">
            <a:extLst>
              <a:ext uri="{FF2B5EF4-FFF2-40B4-BE49-F238E27FC236}">
                <a16:creationId xmlns:a16="http://schemas.microsoft.com/office/drawing/2014/main" id="{AFD819C5-7B29-8157-2046-370BFED445F0}"/>
              </a:ext>
            </a:extLst>
          </p:cNvPr>
          <p:cNvSpPr txBox="1"/>
          <p:nvPr/>
        </p:nvSpPr>
        <p:spPr>
          <a:xfrm>
            <a:off x="1080656" y="228600"/>
            <a:ext cx="9850580" cy="369332"/>
          </a:xfrm>
          <a:prstGeom prst="rect">
            <a:avLst/>
          </a:prstGeom>
          <a:noFill/>
        </p:spPr>
        <p:txBody>
          <a:bodyPr wrap="square" rtlCol="0">
            <a:spAutoFit/>
          </a:bodyPr>
          <a:lstStyle/>
          <a:p>
            <a:r>
              <a:rPr lang="en-US" dirty="0"/>
              <a:t>Always review your profile information to make sure we have the right contact for the grant. </a:t>
            </a:r>
          </a:p>
        </p:txBody>
      </p:sp>
      <p:pic>
        <p:nvPicPr>
          <p:cNvPr id="2" name="Picture 1">
            <a:extLst>
              <a:ext uri="{FF2B5EF4-FFF2-40B4-BE49-F238E27FC236}">
                <a16:creationId xmlns:a16="http://schemas.microsoft.com/office/drawing/2014/main" id="{5EF418C3-D114-A86B-9F6A-1D8A515DCD2E}"/>
              </a:ext>
            </a:extLst>
          </p:cNvPr>
          <p:cNvPicPr>
            <a:picLocks noChangeAspect="1"/>
          </p:cNvPicPr>
          <p:nvPr/>
        </p:nvPicPr>
        <p:blipFill>
          <a:blip r:embed="rId3"/>
          <a:stretch>
            <a:fillRect/>
          </a:stretch>
        </p:blipFill>
        <p:spPr>
          <a:xfrm rot="19036834" flipV="1">
            <a:off x="155913" y="2195858"/>
            <a:ext cx="1003082" cy="198908"/>
          </a:xfrm>
          <a:prstGeom prst="rect">
            <a:avLst/>
          </a:prstGeom>
        </p:spPr>
      </p:pic>
    </p:spTree>
    <p:extLst>
      <p:ext uri="{BB962C8B-B14F-4D97-AF65-F5344CB8AC3E}">
        <p14:creationId xmlns:p14="http://schemas.microsoft.com/office/powerpoint/2010/main" val="125611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28FC0A-C48A-969E-84B8-39B2FE46D77B}"/>
              </a:ext>
            </a:extLst>
          </p:cNvPr>
          <p:cNvPicPr>
            <a:picLocks noChangeAspect="1"/>
          </p:cNvPicPr>
          <p:nvPr/>
        </p:nvPicPr>
        <p:blipFill>
          <a:blip r:embed="rId2"/>
          <a:stretch>
            <a:fillRect/>
          </a:stretch>
        </p:blipFill>
        <p:spPr>
          <a:xfrm>
            <a:off x="0" y="907473"/>
            <a:ext cx="12192000" cy="6858000"/>
          </a:xfrm>
          <a:prstGeom prst="rect">
            <a:avLst/>
          </a:prstGeom>
        </p:spPr>
      </p:pic>
      <p:sp>
        <p:nvSpPr>
          <p:cNvPr id="4" name="TextBox 3">
            <a:extLst>
              <a:ext uri="{FF2B5EF4-FFF2-40B4-BE49-F238E27FC236}">
                <a16:creationId xmlns:a16="http://schemas.microsoft.com/office/drawing/2014/main" id="{A0082CAC-BBD9-46D1-842A-6B4F582C71F8}"/>
              </a:ext>
            </a:extLst>
          </p:cNvPr>
          <p:cNvSpPr txBox="1"/>
          <p:nvPr/>
        </p:nvSpPr>
        <p:spPr>
          <a:xfrm>
            <a:off x="3221182" y="-72736"/>
            <a:ext cx="7502235" cy="646331"/>
          </a:xfrm>
          <a:prstGeom prst="rect">
            <a:avLst/>
          </a:prstGeom>
          <a:noFill/>
        </p:spPr>
        <p:txBody>
          <a:bodyPr wrap="square" rtlCol="0">
            <a:spAutoFit/>
          </a:bodyPr>
          <a:lstStyle/>
          <a:p>
            <a:endParaRPr lang="en-US" dirty="0"/>
          </a:p>
          <a:p>
            <a:r>
              <a:rPr lang="en-US" dirty="0"/>
              <a:t>Add your Organization’s  UEI number to your profile. </a:t>
            </a:r>
          </a:p>
        </p:txBody>
      </p:sp>
      <p:sp>
        <p:nvSpPr>
          <p:cNvPr id="5" name="Arrow: Right 4">
            <a:extLst>
              <a:ext uri="{FF2B5EF4-FFF2-40B4-BE49-F238E27FC236}">
                <a16:creationId xmlns:a16="http://schemas.microsoft.com/office/drawing/2014/main" id="{FDA668A2-7D2C-BDF3-B1C7-20ABC68D58BD}"/>
              </a:ext>
            </a:extLst>
          </p:cNvPr>
          <p:cNvSpPr/>
          <p:nvPr/>
        </p:nvSpPr>
        <p:spPr>
          <a:xfrm>
            <a:off x="1311586" y="4814167"/>
            <a:ext cx="914400" cy="2840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51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3847D9-96E5-991F-EF3D-9FB4CACE5F1C}"/>
              </a:ext>
            </a:extLst>
          </p:cNvPr>
          <p:cNvPicPr>
            <a:picLocks noChangeAspect="1"/>
          </p:cNvPicPr>
          <p:nvPr/>
        </p:nvPicPr>
        <p:blipFill>
          <a:blip r:embed="rId2"/>
          <a:stretch>
            <a:fillRect/>
          </a:stretch>
        </p:blipFill>
        <p:spPr>
          <a:xfrm>
            <a:off x="0" y="254000"/>
            <a:ext cx="12192000" cy="6858000"/>
          </a:xfrm>
          <a:prstGeom prst="rect">
            <a:avLst/>
          </a:prstGeom>
        </p:spPr>
      </p:pic>
      <p:sp>
        <p:nvSpPr>
          <p:cNvPr id="4" name="Arrow: Right 3">
            <a:extLst>
              <a:ext uri="{FF2B5EF4-FFF2-40B4-BE49-F238E27FC236}">
                <a16:creationId xmlns:a16="http://schemas.microsoft.com/office/drawing/2014/main" id="{7A54710C-8CED-B8D6-743E-73DC16216C98}"/>
              </a:ext>
            </a:extLst>
          </p:cNvPr>
          <p:cNvSpPr/>
          <p:nvPr/>
        </p:nvSpPr>
        <p:spPr>
          <a:xfrm rot="8288446">
            <a:off x="3241993" y="1641422"/>
            <a:ext cx="1033023" cy="39260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953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70EA55-69FA-9F1E-175C-423C18D27D4D}"/>
              </a:ext>
            </a:extLst>
          </p:cNvPr>
          <p:cNvSpPr txBox="1"/>
          <p:nvPr/>
        </p:nvSpPr>
        <p:spPr>
          <a:xfrm>
            <a:off x="249382" y="152540"/>
            <a:ext cx="11305309" cy="923330"/>
          </a:xfrm>
          <a:prstGeom prst="rect">
            <a:avLst/>
          </a:prstGeom>
          <a:noFill/>
        </p:spPr>
        <p:txBody>
          <a:bodyPr wrap="square" rtlCol="0">
            <a:spAutoFit/>
          </a:bodyPr>
          <a:lstStyle/>
          <a:p>
            <a:r>
              <a:rPr lang="en-US" dirty="0"/>
              <a:t>Scroll down until you find Grassroots Arts Program report, whether DCP or PCP for FY2021-22.  </a:t>
            </a:r>
            <a:br>
              <a:rPr lang="en-US" dirty="0"/>
            </a:br>
            <a:r>
              <a:rPr lang="en-US" dirty="0"/>
              <a:t>			</a:t>
            </a:r>
            <a:r>
              <a:rPr lang="en-US" dirty="0">
                <a:solidFill>
                  <a:srgbClr val="0070C0"/>
                </a:solidFill>
              </a:rPr>
              <a:t>EDIT Final report will be in Blue.  </a:t>
            </a:r>
          </a:p>
          <a:p>
            <a:endParaRPr lang="en-US" dirty="0"/>
          </a:p>
        </p:txBody>
      </p:sp>
      <p:sp>
        <p:nvSpPr>
          <p:cNvPr id="7" name="Arrow: Right 6">
            <a:extLst>
              <a:ext uri="{FF2B5EF4-FFF2-40B4-BE49-F238E27FC236}">
                <a16:creationId xmlns:a16="http://schemas.microsoft.com/office/drawing/2014/main" id="{B5F5D4A2-B7F9-FF07-93ED-E2071E14C5C4}"/>
              </a:ext>
            </a:extLst>
          </p:cNvPr>
          <p:cNvSpPr/>
          <p:nvPr/>
        </p:nvSpPr>
        <p:spPr>
          <a:xfrm rot="10800000">
            <a:off x="6505886" y="4686299"/>
            <a:ext cx="923614" cy="2660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D78E677-89F0-D88D-47C3-EC04F9D0D6FF}"/>
              </a:ext>
            </a:extLst>
          </p:cNvPr>
          <p:cNvPicPr>
            <a:picLocks noChangeAspect="1"/>
          </p:cNvPicPr>
          <p:nvPr/>
        </p:nvPicPr>
        <p:blipFill>
          <a:blip r:embed="rId2"/>
          <a:stretch>
            <a:fillRect/>
          </a:stretch>
        </p:blipFill>
        <p:spPr>
          <a:xfrm>
            <a:off x="0" y="1075870"/>
            <a:ext cx="12462469" cy="6224153"/>
          </a:xfrm>
          <a:prstGeom prst="rect">
            <a:avLst/>
          </a:prstGeom>
        </p:spPr>
      </p:pic>
      <p:sp>
        <p:nvSpPr>
          <p:cNvPr id="9" name="Arrow: Right 8">
            <a:extLst>
              <a:ext uri="{FF2B5EF4-FFF2-40B4-BE49-F238E27FC236}">
                <a16:creationId xmlns:a16="http://schemas.microsoft.com/office/drawing/2014/main" id="{66CA8F15-306B-9F05-C6A3-C4318BE79CA5}"/>
              </a:ext>
            </a:extLst>
          </p:cNvPr>
          <p:cNvSpPr/>
          <p:nvPr/>
        </p:nvSpPr>
        <p:spPr>
          <a:xfrm rot="13793708" flipV="1">
            <a:off x="5674341" y="4127233"/>
            <a:ext cx="1113785" cy="323768"/>
          </a:xfrm>
          <a:prstGeom prst="rightArrow">
            <a:avLst>
              <a:gd name="adj1" fmla="val 50000"/>
              <a:gd name="adj2" fmla="val 6891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011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57475"/>
            <a:ext cx="9144000" cy="857477"/>
          </a:xfrm>
        </p:spPr>
        <p:txBody>
          <a:bodyPr>
            <a:normAutofit/>
          </a:bodyPr>
          <a:lstStyle/>
          <a:p>
            <a:r>
              <a:rPr lang="en-US" sz="4800" dirty="0">
                <a:latin typeface="Corbel" panose="020B0503020204020204" pitchFamily="34" charset="0"/>
              </a:rPr>
              <a:t>Final Report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52011"/>
            <a:ext cx="12192000" cy="1105989"/>
          </a:xfrm>
          <a:prstGeom prst="rect">
            <a:avLst/>
          </a:prstGeom>
        </p:spPr>
      </p:pic>
      <p:sp>
        <p:nvSpPr>
          <p:cNvPr id="7" name="Subtitle 2"/>
          <p:cNvSpPr txBox="1">
            <a:spLocks/>
          </p:cNvSpPr>
          <p:nvPr/>
        </p:nvSpPr>
        <p:spPr>
          <a:xfrm>
            <a:off x="1524000" y="3668486"/>
            <a:ext cx="9144000" cy="588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000" dirty="0">
              <a:latin typeface="Corbel" panose="020B0503020204020204" pitchFamily="34" charset="0"/>
            </a:endParaRPr>
          </a:p>
        </p:txBody>
      </p:sp>
    </p:spTree>
    <p:extLst>
      <p:ext uri="{BB962C8B-B14F-4D97-AF65-F5344CB8AC3E}">
        <p14:creationId xmlns:p14="http://schemas.microsoft.com/office/powerpoint/2010/main" val="1392008942"/>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062884A-B2D1-4724-98D1-BCB64155E7DF}" vid="{983D36FB-9826-471A-BEBE-2A0A2D7A88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3818</TotalTime>
  <Words>1089</Words>
  <Application>Microsoft Office PowerPoint</Application>
  <PresentationFormat>Widescreen</PresentationFormat>
  <Paragraphs>98</Paragraphs>
  <Slides>42</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Corbel</vt:lpstr>
      <vt:lpstr>1_Office Theme</vt:lpstr>
      <vt:lpstr>Grassroots Arts Program</vt:lpstr>
      <vt:lpstr>GoSmart</vt:lpstr>
      <vt:lpstr>PowerPoint Presentation</vt:lpstr>
      <vt:lpstr>GoSmart</vt:lpstr>
      <vt:lpstr>PowerPoint Presentation</vt:lpstr>
      <vt:lpstr>PowerPoint Presentation</vt:lpstr>
      <vt:lpstr>PowerPoint Presentation</vt:lpstr>
      <vt:lpstr>PowerPoint Presentation</vt:lpstr>
      <vt:lpstr>Final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Mistakes </vt:lpstr>
      <vt:lpstr>Final Checklist</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Grassroots Arts Program</dc:title>
  <dc:creator>Steen, Sydney</dc:creator>
  <cp:lastModifiedBy>Wienke, Janelle</cp:lastModifiedBy>
  <cp:revision>298</cp:revision>
  <dcterms:created xsi:type="dcterms:W3CDTF">2019-01-17T18:03:34Z</dcterms:created>
  <dcterms:modified xsi:type="dcterms:W3CDTF">2022-07-20T19:08:25Z</dcterms:modified>
</cp:coreProperties>
</file>